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11"/>
  </p:notesMasterIdLst>
  <p:handoutMasterIdLst>
    <p:handoutMasterId r:id="rId12"/>
  </p:handoutMasterIdLst>
  <p:sldIdLst>
    <p:sldId id="405" r:id="rId2"/>
    <p:sldId id="314" r:id="rId3"/>
    <p:sldId id="416" r:id="rId4"/>
    <p:sldId id="418" r:id="rId5"/>
    <p:sldId id="419" r:id="rId6"/>
    <p:sldId id="420" r:id="rId7"/>
    <p:sldId id="421" r:id="rId8"/>
    <p:sldId id="422" r:id="rId9"/>
    <p:sldId id="423" r:id="rId10"/>
  </p:sldIdLst>
  <p:sldSz cx="9144000" cy="6858000" type="screen4x3"/>
  <p:notesSz cx="7315200" cy="96012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9966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62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2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96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96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795FA8D-887C-488C-A5A8-D2FD106ADC0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5713" y="719138"/>
            <a:ext cx="4802187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noProof="0" smtClean="0"/>
              <a:t>Click to edit Master text styles</a:t>
            </a:r>
          </a:p>
          <a:p>
            <a:pPr lvl="1"/>
            <a:r>
              <a:rPr lang="sr-Latn-CS" noProof="0" smtClean="0"/>
              <a:t>Second level</a:t>
            </a:r>
          </a:p>
          <a:p>
            <a:pPr lvl="2"/>
            <a:r>
              <a:rPr lang="sr-Latn-CS" noProof="0" smtClean="0"/>
              <a:t>Third level</a:t>
            </a:r>
          </a:p>
          <a:p>
            <a:pPr lvl="3"/>
            <a:r>
              <a:rPr lang="sr-Latn-CS" noProof="0" smtClean="0"/>
              <a:t>Fourth level</a:t>
            </a:r>
          </a:p>
          <a:p>
            <a:pPr lvl="4"/>
            <a:r>
              <a:rPr lang="sr-Latn-CS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33034B-C25F-46A4-8C8A-5FBB5869DD3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??’’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33034B-C25F-46A4-8C8A-5FBB5869DD35}" type="slidenum">
              <a:rPr lang="sr-Latn-CS" smtClean="0"/>
              <a:pPr>
                <a:defRPr/>
              </a:pPr>
              <a:t>9</a:t>
            </a:fld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B59AC-CFD8-42CC-9858-F934FD6B23D8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FB792-F51C-4EA4-A21A-95B55154149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E84A2-1E67-4B05-8113-A26D6DAD1B1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DD449-BA90-4FE4-B935-97F7891C93D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AE833-EA3F-48F5-8BB1-DAC9A49EBBBB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410E2-A0C3-4700-9ABF-546C6510834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0CCF5-AE13-44F1-BC69-7BA4DA6450E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00250-A208-4F9E-BF5F-10C68405434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59458-AB28-4A32-A41B-681BBD91731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C66BB-0A5A-4952-8F6E-C4F8DD40F34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A693A-8F9B-4D70-A081-8588617D471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22C5203-DB76-43CE-BAF0-AD5DED3856F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  <p:sp>
        <p:nvSpPr>
          <p:cNvPr id="17448" name="Line 40"/>
          <p:cNvSpPr>
            <a:spLocks noChangeShapeType="1"/>
          </p:cNvSpPr>
          <p:nvPr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49" name="Line 41"/>
          <p:cNvSpPr>
            <a:spLocks noChangeShapeType="1"/>
          </p:cNvSpPr>
          <p:nvPr/>
        </p:nvSpPr>
        <p:spPr bwMode="auto">
          <a:xfrm>
            <a:off x="6011863" y="6524625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50" name="Line 42"/>
          <p:cNvSpPr>
            <a:spLocks noChangeShapeType="1"/>
          </p:cNvSpPr>
          <p:nvPr/>
        </p:nvSpPr>
        <p:spPr bwMode="auto">
          <a:xfrm>
            <a:off x="8748713" y="5805488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51" name="Line 43"/>
          <p:cNvSpPr>
            <a:spLocks noChangeShapeType="1"/>
          </p:cNvSpPr>
          <p:nvPr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3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988840"/>
            <a:ext cx="8216900" cy="1728465"/>
          </a:xfrm>
        </p:spPr>
        <p:txBody>
          <a:bodyPr/>
          <a:lstStyle/>
          <a:p>
            <a:r>
              <a:rPr lang="sr-Cyrl-CS" sz="2400" dirty="0" smtClean="0">
                <a:latin typeface="+mn-lt"/>
              </a:rPr>
              <a:t/>
            </a:r>
            <a:br>
              <a:rPr lang="sr-Cyrl-CS" sz="2400" dirty="0" smtClean="0">
                <a:latin typeface="+mn-lt"/>
              </a:rPr>
            </a:br>
            <a:r>
              <a:rPr lang="sr-Cyrl-CS" sz="2400" dirty="0" smtClean="0">
                <a:latin typeface="+mn-lt"/>
              </a:rPr>
              <a:t/>
            </a:r>
            <a:br>
              <a:rPr lang="sr-Cyrl-CS" sz="2400" dirty="0" smtClean="0">
                <a:latin typeface="+mn-lt"/>
              </a:rPr>
            </a:br>
            <a:r>
              <a:rPr lang="sr-Cyrl-CS" sz="2000" dirty="0" smtClean="0">
                <a:latin typeface="+mn-lt"/>
              </a:rPr>
              <a:t>Универзитет у Крагујевцу</a:t>
            </a:r>
            <a:br>
              <a:rPr lang="sr-Cyrl-CS" sz="2000" dirty="0" smtClean="0">
                <a:latin typeface="+mn-lt"/>
              </a:rPr>
            </a:br>
            <a:r>
              <a:rPr lang="sr-Cyrl-CS" sz="2000" dirty="0" smtClean="0">
                <a:latin typeface="+mn-lt"/>
              </a:rPr>
              <a:t>Факултет медицинских наука</a:t>
            </a:r>
            <a:br>
              <a:rPr lang="sr-Cyrl-CS" sz="2000" dirty="0" smtClean="0">
                <a:latin typeface="+mn-lt"/>
              </a:rPr>
            </a:br>
            <a:r>
              <a:rPr lang="sr-Cyrl-CS" sz="2400" dirty="0" smtClean="0">
                <a:latin typeface="+mn-lt"/>
              </a:rPr>
              <a:t/>
            </a:r>
            <a:br>
              <a:rPr lang="sr-Cyrl-CS" sz="2400" dirty="0" smtClean="0">
                <a:latin typeface="+mn-lt"/>
              </a:rPr>
            </a:br>
            <a:r>
              <a:rPr lang="sr-Cyrl-CS" sz="2400" dirty="0" smtClean="0">
                <a:latin typeface="+mn-lt"/>
              </a:rPr>
              <a:t>ИНТЕГРИСАНЕ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CS" sz="2400" dirty="0">
                <a:latin typeface="+mn-lt"/>
              </a:rPr>
              <a:t>АКАДЕМСКЕ СТУДИЈЕ </a:t>
            </a:r>
            <a:r>
              <a:rPr lang="sr-Cyrl-CS" sz="2400" dirty="0" smtClean="0">
                <a:latin typeface="+mn-lt"/>
              </a:rPr>
              <a:t>МЕДИЦИНЕ</a:t>
            </a:r>
            <a:r>
              <a:rPr lang="sr-Cyrl-CS" sz="2400" dirty="0">
                <a:latin typeface="+mn-lt"/>
              </a:rPr>
              <a:t/>
            </a:r>
            <a:br>
              <a:rPr lang="sr-Cyrl-CS" sz="2400" dirty="0">
                <a:latin typeface="+mn-lt"/>
              </a:rPr>
            </a:br>
            <a:r>
              <a:rPr lang="sr-Cyrl-RS" sz="2400" dirty="0" smtClean="0">
                <a:latin typeface="+mn-lt"/>
              </a:rPr>
              <a:t>Педијатрија</a:t>
            </a:r>
            <a:r>
              <a:rPr lang="sr-Cyrl-CS" sz="2500" dirty="0">
                <a:latin typeface="+mn-lt"/>
              </a:rPr>
              <a:t/>
            </a:r>
            <a:br>
              <a:rPr lang="sr-Cyrl-CS" sz="2500" dirty="0">
                <a:latin typeface="+mn-lt"/>
              </a:rPr>
            </a:br>
            <a:r>
              <a:rPr lang="sr-Cyrl-CS" sz="2000" dirty="0">
                <a:latin typeface="+mn-lt"/>
              </a:rPr>
              <a:t/>
            </a:r>
            <a:br>
              <a:rPr lang="sr-Cyrl-CS" sz="2000" dirty="0">
                <a:latin typeface="+mn-lt"/>
              </a:rPr>
            </a:br>
            <a:r>
              <a:rPr lang="sr-Cyrl-CS" sz="2600" dirty="0" smtClean="0">
                <a:solidFill>
                  <a:srgbClr val="FF0000"/>
                </a:solidFill>
                <a:latin typeface="+mn-lt"/>
              </a:rPr>
              <a:t>Предавање </a:t>
            </a:r>
            <a:r>
              <a:rPr lang="sr-Cyrl-RS" sz="2600" dirty="0" smtClean="0">
                <a:solidFill>
                  <a:srgbClr val="FF0000"/>
                </a:solidFill>
                <a:latin typeface="+mn-lt"/>
              </a:rPr>
              <a:t>1</a:t>
            </a:r>
            <a:endParaRPr lang="sr-Latn-CS" sz="2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3670300"/>
            <a:ext cx="8607455" cy="3187700"/>
          </a:xfrm>
        </p:spPr>
        <p:txBody>
          <a:bodyPr/>
          <a:lstStyle/>
          <a:p>
            <a:r>
              <a:rPr lang="sr-Cyrl-RS" sz="4000" b="1" dirty="0" smtClean="0"/>
              <a:t>АНАМНЕЗА У ПЕДИЈАТРИЈИ</a:t>
            </a:r>
            <a:endParaRPr lang="en-US" sz="2400" b="1" dirty="0" smtClean="0"/>
          </a:p>
          <a:p>
            <a:endParaRPr lang="sr-Latn-RS" sz="2600" b="1" dirty="0" smtClean="0">
              <a:solidFill>
                <a:srgbClr val="FF0000"/>
              </a:solidFill>
            </a:endParaRPr>
          </a:p>
          <a:p>
            <a:endParaRPr lang="sr-Latn-RS" sz="2600" b="1" dirty="0" smtClean="0">
              <a:solidFill>
                <a:srgbClr val="FF0000"/>
              </a:solidFill>
            </a:endParaRPr>
          </a:p>
          <a:p>
            <a:r>
              <a:rPr lang="sr-Cyrl-RS" sz="2600" b="1" dirty="0" smtClean="0">
                <a:solidFill>
                  <a:srgbClr val="FF0000"/>
                </a:solidFill>
              </a:rPr>
              <a:t>Доц. др Невена Фолић</a:t>
            </a:r>
            <a:endParaRPr lang="en-US" sz="2600" b="1" dirty="0">
              <a:solidFill>
                <a:srgbClr val="FF0000"/>
              </a:solidFill>
            </a:endParaRPr>
          </a:p>
          <a:p>
            <a:endParaRPr lang="sr-Latn-CS" sz="3000" b="1" dirty="0"/>
          </a:p>
        </p:txBody>
      </p:sp>
      <p:pic>
        <p:nvPicPr>
          <p:cNvPr id="4" name="Picture 4" descr="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0"/>
            <a:ext cx="108012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44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8488" cy="864096"/>
          </a:xfrm>
        </p:spPr>
        <p:txBody>
          <a:bodyPr/>
          <a:lstStyle/>
          <a:p>
            <a:pPr algn="ctr"/>
            <a:r>
              <a:rPr lang="sr-Cyrl-RS" sz="3800" dirty="0" smtClean="0"/>
              <a:t>Анамнеза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568952" cy="441166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Cyrl-RS" sz="2400" dirty="0" smtClean="0"/>
              <a:t>Један од најзначајнијих елемената историје болести</a:t>
            </a:r>
          </a:p>
          <a:p>
            <a:pPr>
              <a:spcBef>
                <a:spcPts val="600"/>
              </a:spcBef>
            </a:pPr>
            <a:r>
              <a:rPr lang="sr-Cyrl-RS" sz="2400" dirty="0" smtClean="0"/>
              <a:t>Представља прикупљање свих неопходних података о пацијенту методом разговора у циљу успостављања опште клиничке слике и утврђивања праве природе болести.</a:t>
            </a:r>
          </a:p>
          <a:p>
            <a:pPr>
              <a:spcBef>
                <a:spcPts val="600"/>
              </a:spcBef>
            </a:pPr>
            <a:r>
              <a:rPr lang="sr-Cyrl-RS" sz="2400" dirty="0" smtClean="0"/>
              <a:t>Значајна је за постављање</a:t>
            </a:r>
            <a:r>
              <a:rPr lang="en-US" sz="2400" dirty="0" smtClean="0"/>
              <a:t> </a:t>
            </a:r>
            <a:r>
              <a:rPr lang="sr-Cyrl-RS" sz="2400" dirty="0" smtClean="0"/>
              <a:t>тачне</a:t>
            </a:r>
            <a:r>
              <a:rPr lang="en-US" sz="2400" dirty="0" smtClean="0"/>
              <a:t> </a:t>
            </a:r>
            <a:r>
              <a:rPr lang="sr-Cyrl-RS" sz="2400" dirty="0" smtClean="0"/>
              <a:t>дијагнозе.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pPr>
              <a:spcBef>
                <a:spcPts val="600"/>
              </a:spcBef>
            </a:pPr>
            <a:r>
              <a:rPr lang="sr-Cyrl-RS" sz="2400" dirty="0" smtClean="0"/>
              <a:t>Разликујемо:</a:t>
            </a:r>
          </a:p>
          <a:p>
            <a:pPr indent="106363">
              <a:spcBef>
                <a:spcPts val="600"/>
              </a:spcBef>
            </a:pPr>
            <a:r>
              <a:rPr lang="sr-Cyrl-RS" sz="2400" dirty="0" smtClean="0"/>
              <a:t>хетероанамнезу</a:t>
            </a:r>
          </a:p>
          <a:p>
            <a:pPr indent="106363">
              <a:spcBef>
                <a:spcPts val="600"/>
              </a:spcBef>
            </a:pPr>
            <a:r>
              <a:rPr lang="sr-Cyrl-RS" sz="2400" dirty="0" smtClean="0"/>
              <a:t>аутоанамнезу</a:t>
            </a:r>
            <a:endParaRPr lang="sl-SI" sz="2400" dirty="0" smtClean="0"/>
          </a:p>
          <a:p>
            <a:pPr>
              <a:spcBef>
                <a:spcPts val="600"/>
              </a:spcBef>
            </a:pPr>
            <a:endParaRPr lang="sr-Cyrl-RS" sz="2600" dirty="0" smtClean="0"/>
          </a:p>
          <a:p>
            <a:pPr>
              <a:spcBef>
                <a:spcPts val="600"/>
              </a:spcBef>
            </a:pPr>
            <a:endParaRPr lang="sl-SI" sz="2500" dirty="0" smtClean="0"/>
          </a:p>
          <a:p>
            <a:pPr>
              <a:spcBef>
                <a:spcPts val="600"/>
              </a:spcBef>
            </a:pPr>
            <a:endParaRPr lang="sl-SI" sz="2500" dirty="0" smtClean="0"/>
          </a:p>
          <a:p>
            <a:pPr>
              <a:spcBef>
                <a:spcPts val="600"/>
              </a:spcBef>
            </a:pPr>
            <a:endParaRPr lang="sr-Latn-RS" sz="2500" dirty="0" smtClean="0"/>
          </a:p>
        </p:txBody>
      </p:sp>
    </p:spTree>
  </p:cSld>
  <p:clrMapOvr>
    <a:masterClrMapping/>
  </p:clrMapOvr>
  <p:transition advTm="6762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2" cy="4411662"/>
          </a:xfrm>
        </p:spPr>
        <p:txBody>
          <a:bodyPr/>
          <a:lstStyle/>
          <a:p>
            <a:r>
              <a:rPr lang="sr-Latn-RS" sz="2400" dirty="0" smtClean="0"/>
              <a:t>M</a:t>
            </a:r>
            <a:r>
              <a:rPr lang="sr-Cyrl-RS" sz="2400" dirty="0" smtClean="0"/>
              <a:t>ора бити детаљна</a:t>
            </a:r>
            <a:r>
              <a:rPr lang="en-US" sz="2400" dirty="0" smtClean="0"/>
              <a:t> </a:t>
            </a:r>
            <a:r>
              <a:rPr lang="sr-Cyrl-RS" sz="2400" dirty="0" smtClean="0"/>
              <a:t>са</a:t>
            </a:r>
            <a:r>
              <a:rPr lang="en-US" sz="2400" dirty="0" smtClean="0"/>
              <a:t> </a:t>
            </a:r>
            <a:r>
              <a:rPr lang="sr-Cyrl-RS" sz="2400" dirty="0" smtClean="0"/>
              <a:t>јасном</a:t>
            </a:r>
            <a:r>
              <a:rPr lang="en-US" sz="2400" dirty="0" smtClean="0"/>
              <a:t> </a:t>
            </a:r>
            <a:r>
              <a:rPr lang="sr-Cyrl-RS" sz="2400" b="1" dirty="0" smtClean="0"/>
              <a:t>хронологијом</a:t>
            </a:r>
            <a:r>
              <a:rPr lang="en-US" sz="2400" dirty="0" smtClean="0"/>
              <a:t> </a:t>
            </a:r>
            <a:r>
              <a:rPr lang="sr-Cyrl-RS" sz="2400" dirty="0" smtClean="0"/>
              <a:t>свих</a:t>
            </a:r>
            <a:r>
              <a:rPr lang="en-US" sz="2400" dirty="0" smtClean="0"/>
              <a:t> </a:t>
            </a:r>
            <a:r>
              <a:rPr lang="sr-Cyrl-RS" sz="2400" dirty="0" smtClean="0"/>
              <a:t>важних</a:t>
            </a:r>
            <a:r>
              <a:rPr lang="en-US" sz="2400" dirty="0" smtClean="0"/>
              <a:t> </a:t>
            </a:r>
            <a:r>
              <a:rPr lang="sr-Cyrl-RS" sz="2400" dirty="0" smtClean="0"/>
              <a:t>података</a:t>
            </a:r>
            <a:r>
              <a:rPr lang="en-US" sz="2400" dirty="0" smtClean="0"/>
              <a:t>. </a:t>
            </a:r>
            <a:endParaRPr lang="sr-Cyrl-RS" sz="2400" dirty="0" smtClean="0"/>
          </a:p>
          <a:p>
            <a:r>
              <a:rPr lang="sr-Cyrl-RS" sz="2400" dirty="0" smtClean="0"/>
              <a:t>Неопходно</a:t>
            </a:r>
            <a:r>
              <a:rPr lang="en-GB" sz="2400" dirty="0" smtClean="0"/>
              <a:t> </a:t>
            </a:r>
            <a:r>
              <a:rPr lang="sr-Cyrl-RS" sz="2400" dirty="0" smtClean="0"/>
              <a:t>је</a:t>
            </a:r>
            <a:r>
              <a:rPr lang="en-GB" sz="2400" dirty="0" smtClean="0"/>
              <a:t> </a:t>
            </a:r>
            <a:r>
              <a:rPr lang="sr-Cyrl-RS" sz="2400" dirty="0" smtClean="0"/>
              <a:t>стећи</a:t>
            </a:r>
            <a:r>
              <a:rPr lang="en-GB" sz="2400" dirty="0" smtClean="0"/>
              <a:t> </a:t>
            </a:r>
            <a:r>
              <a:rPr lang="sr-Cyrl-RS" sz="2400" dirty="0" smtClean="0"/>
              <a:t>поверење</a:t>
            </a:r>
            <a:r>
              <a:rPr lang="en-GB" sz="2400" dirty="0" smtClean="0"/>
              <a:t> </a:t>
            </a:r>
            <a:r>
              <a:rPr lang="sr-Cyrl-RS" sz="2400" dirty="0" smtClean="0"/>
              <a:t>родитеља</a:t>
            </a:r>
            <a:r>
              <a:rPr lang="en-GB" sz="2400" dirty="0" smtClean="0"/>
              <a:t> </a:t>
            </a:r>
            <a:r>
              <a:rPr lang="sr-Cyrl-RS" sz="2400" dirty="0" smtClean="0"/>
              <a:t>и</a:t>
            </a:r>
            <a:r>
              <a:rPr lang="en-GB" sz="2400" dirty="0" smtClean="0"/>
              <a:t> </a:t>
            </a:r>
            <a:r>
              <a:rPr lang="sr-Cyrl-RS" sz="2400" dirty="0" smtClean="0"/>
              <a:t>болесника</a:t>
            </a:r>
          </a:p>
          <a:p>
            <a:r>
              <a:rPr lang="sr-Cyrl-RS" sz="2400" dirty="0" smtClean="0"/>
              <a:t>Не</a:t>
            </a:r>
            <a:r>
              <a:rPr lang="en-GB" sz="2400" dirty="0" smtClean="0"/>
              <a:t> </a:t>
            </a:r>
            <a:r>
              <a:rPr lang="sr-Cyrl-RS" sz="2400" dirty="0" smtClean="0"/>
              <a:t>инсистирати</a:t>
            </a:r>
            <a:r>
              <a:rPr lang="en-GB" sz="2400" dirty="0" smtClean="0"/>
              <a:t> </a:t>
            </a:r>
            <a:r>
              <a:rPr lang="sr-Cyrl-RS" sz="2400" dirty="0" smtClean="0"/>
              <a:t>на</a:t>
            </a:r>
            <a:r>
              <a:rPr lang="en-GB" sz="2400" dirty="0" smtClean="0"/>
              <a:t> </a:t>
            </a:r>
            <a:r>
              <a:rPr lang="sr-Cyrl-RS" sz="2400" dirty="0" smtClean="0"/>
              <a:t>питањима</a:t>
            </a:r>
            <a:r>
              <a:rPr lang="en-GB" sz="2400" dirty="0" smtClean="0"/>
              <a:t> </a:t>
            </a:r>
            <a:r>
              <a:rPr lang="sr-Cyrl-RS" sz="2400" dirty="0" smtClean="0"/>
              <a:t>која</a:t>
            </a:r>
            <a:r>
              <a:rPr lang="en-GB" sz="2400" dirty="0" smtClean="0"/>
              <a:t> </a:t>
            </a:r>
            <a:r>
              <a:rPr lang="sr-Cyrl-RS" sz="2400" dirty="0" smtClean="0"/>
              <a:t>би</a:t>
            </a:r>
            <a:r>
              <a:rPr lang="en-GB" sz="2400" dirty="0" smtClean="0"/>
              <a:t> </a:t>
            </a:r>
            <a:r>
              <a:rPr lang="sr-Cyrl-RS" sz="2400" dirty="0" smtClean="0"/>
              <a:t>изазивала</a:t>
            </a:r>
            <a:r>
              <a:rPr lang="en-GB" sz="2400" dirty="0" smtClean="0"/>
              <a:t> </a:t>
            </a:r>
            <a:r>
              <a:rPr lang="sr-Cyrl-RS" sz="2400" dirty="0" smtClean="0"/>
              <a:t>осећај</a:t>
            </a:r>
            <a:r>
              <a:rPr lang="en-GB" sz="2400" dirty="0" smtClean="0"/>
              <a:t> </a:t>
            </a:r>
            <a:r>
              <a:rPr lang="sr-Cyrl-RS" sz="2400" dirty="0" smtClean="0"/>
              <a:t>стида</a:t>
            </a:r>
            <a:r>
              <a:rPr lang="en-GB" sz="2400" dirty="0" smtClean="0"/>
              <a:t>, </a:t>
            </a:r>
            <a:r>
              <a:rPr lang="sr-Cyrl-RS" sz="2400" dirty="0" smtClean="0"/>
              <a:t>кривице</a:t>
            </a:r>
            <a:r>
              <a:rPr lang="en-GB" sz="2400" dirty="0" smtClean="0"/>
              <a:t> </a:t>
            </a:r>
            <a:r>
              <a:rPr lang="sr-Cyrl-RS" sz="2400" dirty="0" smtClean="0"/>
              <a:t>и</a:t>
            </a:r>
            <a:r>
              <a:rPr lang="en-GB" sz="2400" dirty="0" smtClean="0"/>
              <a:t> </a:t>
            </a:r>
            <a:r>
              <a:rPr lang="sr-Cyrl-RS" sz="2400" dirty="0" smtClean="0"/>
              <a:t>одговорности</a:t>
            </a:r>
          </a:p>
          <a:p>
            <a:r>
              <a:rPr lang="sr-Cyrl-RS" sz="2400" dirty="0" smtClean="0"/>
              <a:t>Родитељи</a:t>
            </a:r>
            <a:r>
              <a:rPr lang="en-GB" sz="2400" dirty="0" smtClean="0"/>
              <a:t> </a:t>
            </a:r>
            <a:r>
              <a:rPr lang="sr-Cyrl-RS" sz="2400" dirty="0" smtClean="0"/>
              <a:t>често</a:t>
            </a:r>
            <a:r>
              <a:rPr lang="en-GB" sz="2400" dirty="0" smtClean="0"/>
              <a:t> </a:t>
            </a:r>
            <a:r>
              <a:rPr lang="sr-Cyrl-RS" sz="2400" dirty="0" smtClean="0"/>
              <a:t>преопширно</a:t>
            </a:r>
            <a:r>
              <a:rPr lang="en-GB" sz="2400" dirty="0" smtClean="0"/>
              <a:t> </a:t>
            </a:r>
            <a:r>
              <a:rPr lang="sr-Cyrl-RS" sz="2400" dirty="0" smtClean="0"/>
              <a:t>и</a:t>
            </a:r>
            <a:r>
              <a:rPr lang="en-GB" sz="2400" dirty="0" smtClean="0"/>
              <a:t> </a:t>
            </a:r>
            <a:r>
              <a:rPr lang="sr-Cyrl-RS" sz="2400" dirty="0" smtClean="0"/>
              <a:t>субјективно</a:t>
            </a:r>
            <a:r>
              <a:rPr lang="en-GB" sz="2400" dirty="0" smtClean="0"/>
              <a:t> </a:t>
            </a:r>
            <a:r>
              <a:rPr lang="sr-Cyrl-RS" sz="2400" dirty="0" smtClean="0"/>
              <a:t>причају</a:t>
            </a:r>
            <a:r>
              <a:rPr lang="en-GB" sz="2400" dirty="0" smtClean="0"/>
              <a:t> </a:t>
            </a:r>
            <a:r>
              <a:rPr lang="sr-Cyrl-RS" sz="2400" dirty="0" smtClean="0"/>
              <a:t>о</a:t>
            </a:r>
            <a:r>
              <a:rPr lang="en-GB" sz="2400" dirty="0" smtClean="0"/>
              <a:t> </a:t>
            </a:r>
            <a:r>
              <a:rPr lang="sr-Cyrl-RS" sz="2400" dirty="0" smtClean="0"/>
              <a:t>току</a:t>
            </a:r>
            <a:r>
              <a:rPr lang="en-GB" sz="2400" dirty="0" smtClean="0"/>
              <a:t> </a:t>
            </a:r>
            <a:r>
              <a:rPr lang="sr-Cyrl-RS" sz="2400" dirty="0" smtClean="0"/>
              <a:t>болести</a:t>
            </a:r>
            <a:r>
              <a:rPr lang="en-GB" sz="2400" dirty="0" smtClean="0"/>
              <a:t>, </a:t>
            </a:r>
            <a:r>
              <a:rPr lang="sr-Cyrl-RS" sz="2400" dirty="0" smtClean="0"/>
              <a:t>прецењујући</a:t>
            </a:r>
            <a:r>
              <a:rPr lang="en-GB" sz="2400" dirty="0" smtClean="0"/>
              <a:t> </a:t>
            </a:r>
            <a:r>
              <a:rPr lang="sr-Cyrl-RS" sz="2400" dirty="0" smtClean="0"/>
              <a:t>поједине</a:t>
            </a:r>
            <a:r>
              <a:rPr lang="en-GB" sz="2400" dirty="0" smtClean="0"/>
              <a:t> </a:t>
            </a:r>
            <a:r>
              <a:rPr lang="sr-Cyrl-RS" sz="2400" dirty="0" smtClean="0"/>
              <a:t>симптоме</a:t>
            </a:r>
            <a:r>
              <a:rPr lang="en-GB" sz="2400" dirty="0" smtClean="0"/>
              <a:t> </a:t>
            </a:r>
            <a:r>
              <a:rPr lang="sr-Cyrl-RS" sz="2400" dirty="0" smtClean="0"/>
              <a:t>и</a:t>
            </a:r>
            <a:r>
              <a:rPr lang="en-GB" sz="2400" dirty="0" smtClean="0"/>
              <a:t> </a:t>
            </a:r>
            <a:r>
              <a:rPr lang="sr-Cyrl-RS" sz="2400" dirty="0" smtClean="0"/>
              <a:t>увеличавајући</a:t>
            </a:r>
            <a:r>
              <a:rPr lang="en-GB" sz="2400" dirty="0" smtClean="0"/>
              <a:t> </a:t>
            </a:r>
            <a:r>
              <a:rPr lang="sr-Cyrl-RS" sz="2400" dirty="0" smtClean="0"/>
              <a:t>патње</a:t>
            </a:r>
            <a:r>
              <a:rPr lang="en-GB" sz="2400" dirty="0" smtClean="0"/>
              <a:t> </a:t>
            </a:r>
            <a:r>
              <a:rPr lang="sr-Cyrl-RS" sz="2400" dirty="0" smtClean="0"/>
              <a:t>свог</a:t>
            </a:r>
            <a:r>
              <a:rPr lang="en-GB" sz="2400" dirty="0" smtClean="0"/>
              <a:t> </a:t>
            </a:r>
            <a:r>
              <a:rPr lang="sr-Cyrl-RS" sz="2400" dirty="0" smtClean="0"/>
              <a:t>детета</a:t>
            </a:r>
            <a:r>
              <a:rPr lang="en-GB" sz="2400" dirty="0" smtClean="0"/>
              <a:t>. </a:t>
            </a:r>
            <a:endParaRPr lang="sr-Cyrl-RS" sz="2400" dirty="0" smtClean="0"/>
          </a:p>
          <a:p>
            <a:r>
              <a:rPr lang="sr-Cyrl-RS" sz="2400" dirty="0" smtClean="0"/>
              <a:t>Ипак</a:t>
            </a:r>
            <a:r>
              <a:rPr lang="en-GB" sz="2400" dirty="0" smtClean="0"/>
              <a:t>, </a:t>
            </a:r>
            <a:r>
              <a:rPr lang="sr-Cyrl-RS" sz="2400" dirty="0" smtClean="0"/>
              <a:t>родитељи</a:t>
            </a:r>
            <a:r>
              <a:rPr lang="en-GB" sz="2400" dirty="0" smtClean="0"/>
              <a:t> </a:t>
            </a:r>
            <a:r>
              <a:rPr lang="sr-Cyrl-RS" sz="2400" dirty="0" smtClean="0"/>
              <a:t>дају</a:t>
            </a:r>
            <a:r>
              <a:rPr lang="en-GB" sz="2400" dirty="0" smtClean="0"/>
              <a:t> </a:t>
            </a:r>
            <a:r>
              <a:rPr lang="sr-Cyrl-RS" sz="2400" dirty="0" smtClean="0"/>
              <a:t>податке</a:t>
            </a:r>
            <a:r>
              <a:rPr lang="en-GB" sz="2400" dirty="0" smtClean="0"/>
              <a:t> </a:t>
            </a:r>
            <a:r>
              <a:rPr lang="sr-Cyrl-RS" sz="2400" dirty="0" smtClean="0"/>
              <a:t>исцрпно</a:t>
            </a:r>
            <a:r>
              <a:rPr lang="en-GB" sz="2400" dirty="0" smtClean="0"/>
              <a:t>, </a:t>
            </a:r>
            <a:r>
              <a:rPr lang="sr-Cyrl-RS" sz="2400" dirty="0" smtClean="0"/>
              <a:t>са</a:t>
            </a:r>
            <a:r>
              <a:rPr lang="en-GB" sz="2400" dirty="0" smtClean="0"/>
              <a:t> </a:t>
            </a:r>
            <a:r>
              <a:rPr lang="sr-Cyrl-RS" sz="2400" dirty="0" smtClean="0"/>
              <a:t>најфинијим</a:t>
            </a:r>
            <a:r>
              <a:rPr lang="en-GB" sz="2400" dirty="0" smtClean="0"/>
              <a:t> </a:t>
            </a:r>
            <a:r>
              <a:rPr lang="sr-Cyrl-RS" sz="2400" dirty="0" smtClean="0"/>
              <a:t>запажањима</a:t>
            </a:r>
            <a:r>
              <a:rPr lang="en-GB" sz="2400" dirty="0" smtClean="0"/>
              <a:t> </a:t>
            </a:r>
            <a:r>
              <a:rPr lang="sr-Cyrl-RS" sz="2400" dirty="0" smtClean="0"/>
              <a:t>и</a:t>
            </a:r>
            <a:r>
              <a:rPr lang="en-GB" sz="2400" dirty="0" smtClean="0"/>
              <a:t> </a:t>
            </a:r>
            <a:r>
              <a:rPr lang="sr-Cyrl-RS" sz="2400" dirty="0" smtClean="0"/>
              <a:t>пуно</a:t>
            </a:r>
            <a:r>
              <a:rPr lang="en-GB" sz="2400" dirty="0" smtClean="0"/>
              <a:t> </a:t>
            </a:r>
            <a:r>
              <a:rPr lang="sr-Cyrl-RS" sz="2400" dirty="0" smtClean="0"/>
              <a:t>детаља</a:t>
            </a:r>
            <a:r>
              <a:rPr lang="en-GB" sz="2400" dirty="0" smtClean="0"/>
              <a:t> </a:t>
            </a:r>
            <a:r>
              <a:rPr lang="sr-Cyrl-RS" sz="2400" dirty="0" smtClean="0"/>
              <a:t>из</a:t>
            </a:r>
            <a:r>
              <a:rPr lang="en-GB" sz="2400" dirty="0" smtClean="0"/>
              <a:t> </a:t>
            </a:r>
            <a:r>
              <a:rPr lang="sr-Cyrl-RS" sz="2400" dirty="0" smtClean="0"/>
              <a:t>чега</a:t>
            </a:r>
            <a:r>
              <a:rPr lang="en-GB" sz="2400" dirty="0" smtClean="0"/>
              <a:t> </a:t>
            </a:r>
            <a:r>
              <a:rPr lang="sr-Cyrl-RS" sz="2400" dirty="0" smtClean="0"/>
              <a:t>можемо</a:t>
            </a:r>
            <a:r>
              <a:rPr lang="en-GB" sz="2400" dirty="0" smtClean="0"/>
              <a:t> </a:t>
            </a:r>
            <a:r>
              <a:rPr lang="sr-Cyrl-RS" sz="2400" dirty="0" smtClean="0"/>
              <a:t>добити</a:t>
            </a:r>
            <a:r>
              <a:rPr lang="en-GB" sz="2400" dirty="0" smtClean="0"/>
              <a:t> </a:t>
            </a:r>
            <a:r>
              <a:rPr lang="sr-Cyrl-RS" sz="2400" dirty="0" smtClean="0"/>
              <a:t>битне</a:t>
            </a:r>
            <a:r>
              <a:rPr lang="en-GB" sz="2400" dirty="0" smtClean="0"/>
              <a:t> </a:t>
            </a:r>
            <a:r>
              <a:rPr lang="sr-Cyrl-RS" sz="2400" dirty="0" smtClean="0"/>
              <a:t>информације</a:t>
            </a:r>
            <a:r>
              <a:rPr lang="en-GB" sz="2400" dirty="0" smtClean="0"/>
              <a:t> </a:t>
            </a:r>
            <a:r>
              <a:rPr lang="sr-Cyrl-RS" sz="2400" dirty="0" smtClean="0"/>
              <a:t>о</a:t>
            </a:r>
            <a:r>
              <a:rPr lang="en-GB" sz="2400" dirty="0" smtClean="0"/>
              <a:t> </a:t>
            </a:r>
            <a:r>
              <a:rPr lang="sr-Cyrl-RS" sz="2400" dirty="0" smtClean="0"/>
              <a:t>болести детета</a:t>
            </a:r>
            <a:r>
              <a:rPr lang="en-GB" sz="2400" dirty="0" smtClean="0"/>
              <a:t>. </a:t>
            </a:r>
            <a:endParaRPr lang="en-GB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8488" cy="864096"/>
          </a:xfrm>
        </p:spPr>
        <p:txBody>
          <a:bodyPr/>
          <a:lstStyle/>
          <a:p>
            <a:pPr algn="ctr"/>
            <a:r>
              <a:rPr lang="sr-Cyrl-RS" sz="3800" dirty="0" smtClean="0"/>
              <a:t>Специфичност анамнезе у педијатрији</a:t>
            </a:r>
            <a:endParaRPr lang="en-US" sz="3800" dirty="0"/>
          </a:p>
        </p:txBody>
      </p:sp>
    </p:spTree>
  </p:cSld>
  <p:clrMapOvr>
    <a:masterClrMapping/>
  </p:clrMapOvr>
  <p:transition advTm="895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18488" cy="1295400"/>
          </a:xfrm>
        </p:spPr>
        <p:txBody>
          <a:bodyPr/>
          <a:lstStyle/>
          <a:p>
            <a:pPr algn="ctr"/>
            <a:r>
              <a:rPr lang="sr-Cyrl-RS" sz="3600" dirty="0" smtClean="0"/>
              <a:t>Анамнеза</a:t>
            </a:r>
            <a:r>
              <a:rPr lang="sr-Latn-RS" sz="3600" dirty="0" smtClean="0"/>
              <a:t> </a:t>
            </a:r>
            <a:r>
              <a:rPr lang="sr-Cyrl-RS" sz="3600" dirty="0" smtClean="0"/>
              <a:t>у</a:t>
            </a:r>
            <a:r>
              <a:rPr lang="sr-Latn-RS" sz="3600" dirty="0" smtClean="0"/>
              <a:t> </a:t>
            </a:r>
            <a:r>
              <a:rPr lang="sr-Cyrl-RS" sz="3600" dirty="0" smtClean="0"/>
              <a:t>педијатрији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19263"/>
            <a:ext cx="8424936" cy="4411662"/>
          </a:xfrm>
        </p:spPr>
        <p:txBody>
          <a:bodyPr/>
          <a:lstStyle/>
          <a:p>
            <a:pPr lvl="0"/>
            <a:r>
              <a:rPr lang="sr-Cyrl-RS" sz="2400" b="1" dirty="0" smtClean="0"/>
              <a:t>ГЛАВНЕ ТЕГОБЕ</a:t>
            </a:r>
            <a:r>
              <a:rPr lang="en-US" sz="2400" dirty="0" smtClean="0"/>
              <a:t>: </a:t>
            </a:r>
            <a:r>
              <a:rPr lang="sr-Cyrl-RS" sz="2400" dirty="0" smtClean="0"/>
              <a:t>истаћи</a:t>
            </a:r>
            <a:r>
              <a:rPr lang="en-US" sz="2400" dirty="0" smtClean="0"/>
              <a:t> </a:t>
            </a:r>
            <a:r>
              <a:rPr lang="sr-Cyrl-RS" sz="2400" dirty="0" smtClean="0"/>
              <a:t>у</a:t>
            </a:r>
            <a:r>
              <a:rPr lang="en-US" sz="2400" dirty="0" smtClean="0"/>
              <a:t> 2-3 </a:t>
            </a:r>
            <a:r>
              <a:rPr lang="sr-Cyrl-RS" sz="2400" dirty="0" smtClean="0"/>
              <a:t>реченице</a:t>
            </a:r>
            <a:r>
              <a:rPr lang="en-US" sz="2400" dirty="0" smtClean="0"/>
              <a:t>. </a:t>
            </a:r>
            <a:endParaRPr lang="en-GB" sz="2400" b="1" u="sng" dirty="0" smtClean="0"/>
          </a:p>
          <a:p>
            <a:r>
              <a:rPr lang="sr-Cyrl-RS" sz="2400" b="1" dirty="0" smtClean="0"/>
              <a:t>АНАМНЕЗА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У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УРГЕНТНИМ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СТАЊИМА</a:t>
            </a:r>
            <a:r>
              <a:rPr lang="en-US" sz="2400" dirty="0" smtClean="0"/>
              <a:t> </a:t>
            </a:r>
            <a:r>
              <a:rPr lang="sr-Cyrl-RS" sz="2400" dirty="0" smtClean="0"/>
              <a:t>(крварење</a:t>
            </a:r>
            <a:r>
              <a:rPr lang="en-US" sz="2400" dirty="0" smtClean="0"/>
              <a:t>, </a:t>
            </a:r>
            <a:r>
              <a:rPr lang="sr-Cyrl-RS" sz="2400" dirty="0" smtClean="0"/>
              <a:t>епилепсија</a:t>
            </a:r>
            <a:r>
              <a:rPr lang="en-US" sz="2400" dirty="0" smtClean="0"/>
              <a:t>, </a:t>
            </a:r>
            <a:r>
              <a:rPr lang="sr-Cyrl-RS" sz="2400" dirty="0" smtClean="0"/>
              <a:t>кома</a:t>
            </a:r>
            <a:r>
              <a:rPr lang="en-US" sz="2400" dirty="0" smtClean="0"/>
              <a:t>, </a:t>
            </a:r>
            <a:r>
              <a:rPr lang="sr-Cyrl-RS" sz="2400" dirty="0" smtClean="0"/>
              <a:t>страно</a:t>
            </a:r>
            <a:r>
              <a:rPr lang="en-US" sz="2400" dirty="0" smtClean="0"/>
              <a:t> </a:t>
            </a:r>
            <a:r>
              <a:rPr lang="sr-Cyrl-RS" sz="2400" dirty="0" smtClean="0"/>
              <a:t>тело</a:t>
            </a:r>
            <a:r>
              <a:rPr lang="en-US" sz="2400" dirty="0" smtClean="0"/>
              <a:t>, </a:t>
            </a:r>
            <a:r>
              <a:rPr lang="sr-Cyrl-RS" sz="2400" dirty="0" smtClean="0"/>
              <a:t>гушење</a:t>
            </a:r>
            <a:r>
              <a:rPr lang="en-US" sz="2400" dirty="0" smtClean="0"/>
              <a:t>, </a:t>
            </a:r>
            <a:r>
              <a:rPr lang="sr-Cyrl-RS" sz="2400" dirty="0" smtClean="0"/>
              <a:t>тровање</a:t>
            </a:r>
            <a:r>
              <a:rPr lang="en-US" sz="2400" dirty="0" smtClean="0"/>
              <a:t>, </a:t>
            </a:r>
            <a:r>
              <a:rPr lang="sr-Cyrl-RS" sz="2400" dirty="0" smtClean="0"/>
              <a:t>теже</a:t>
            </a:r>
            <a:r>
              <a:rPr lang="en-US" sz="2400" dirty="0" smtClean="0"/>
              <a:t> </a:t>
            </a:r>
            <a:r>
              <a:rPr lang="sr-Cyrl-RS" sz="2400" dirty="0" smtClean="0"/>
              <a:t>трауме</a:t>
            </a:r>
            <a:r>
              <a:rPr lang="en-US" sz="2400" dirty="0" smtClean="0"/>
              <a:t>…): </a:t>
            </a:r>
            <a:r>
              <a:rPr lang="sr-Cyrl-RS" sz="2400" b="1" dirty="0" smtClean="0"/>
              <a:t>кратка</a:t>
            </a:r>
            <a:r>
              <a:rPr lang="sr-Cyrl-RS" sz="2400" dirty="0" smtClean="0"/>
              <a:t>, одмах обавити</a:t>
            </a:r>
            <a:r>
              <a:rPr lang="en-US" sz="2400" dirty="0" smtClean="0"/>
              <a:t> </a:t>
            </a:r>
            <a:r>
              <a:rPr lang="sr-Cyrl-RS" sz="2400" dirty="0" smtClean="0"/>
              <a:t>клинички</a:t>
            </a:r>
            <a:r>
              <a:rPr lang="en-US" sz="2400" dirty="0" smtClean="0"/>
              <a:t> </a:t>
            </a:r>
            <a:r>
              <a:rPr lang="sr-Cyrl-RS" sz="2400" dirty="0" smtClean="0"/>
              <a:t>преглед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дати</a:t>
            </a:r>
            <a:r>
              <a:rPr lang="en-US" sz="2400" dirty="0" smtClean="0"/>
              <a:t> </a:t>
            </a:r>
            <a:r>
              <a:rPr lang="sr-Cyrl-RS" sz="2400" dirty="0" smtClean="0"/>
              <a:t>ургентну</a:t>
            </a:r>
            <a:r>
              <a:rPr lang="en-US" sz="2400" dirty="0" smtClean="0"/>
              <a:t> </a:t>
            </a:r>
            <a:r>
              <a:rPr lang="sr-Cyrl-RS" sz="2400" dirty="0" smtClean="0"/>
              <a:t>терапију</a:t>
            </a:r>
            <a:r>
              <a:rPr lang="en-US" sz="2400" dirty="0" smtClean="0"/>
              <a:t>. </a:t>
            </a:r>
            <a:endParaRPr lang="en-GB" sz="2400" b="1" u="sng" dirty="0" smtClean="0"/>
          </a:p>
          <a:p>
            <a:endParaRPr lang="en-GB" dirty="0"/>
          </a:p>
        </p:txBody>
      </p:sp>
    </p:spTree>
  </p:cSld>
  <p:clrMapOvr>
    <a:masterClrMapping/>
  </p:clrMapOvr>
  <p:transition advTm="2346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445624" cy="4411662"/>
          </a:xfrm>
        </p:spPr>
        <p:txBody>
          <a:bodyPr/>
          <a:lstStyle/>
          <a:p>
            <a:r>
              <a:rPr lang="sr-Cyrl-RS" sz="2400" b="1" dirty="0" smtClean="0"/>
              <a:t>САДАШЊА</a:t>
            </a:r>
            <a:r>
              <a:rPr lang="en-GB" sz="2400" b="1" dirty="0" smtClean="0"/>
              <a:t> </a:t>
            </a:r>
            <a:r>
              <a:rPr lang="sr-Cyrl-RS" sz="2400" b="1" dirty="0" smtClean="0"/>
              <a:t>БОЛЕСТ</a:t>
            </a:r>
            <a:r>
              <a:rPr lang="en-GB" sz="2400" b="1" dirty="0" smtClean="0"/>
              <a:t>: </a:t>
            </a:r>
            <a:endParaRPr lang="sr-Cyrl-RS" sz="2400" b="1" dirty="0" smtClean="0"/>
          </a:p>
          <a:p>
            <a:pPr indent="20638"/>
            <a:r>
              <a:rPr lang="sr-Cyrl-RS" sz="2400" dirty="0" smtClean="0"/>
              <a:t>почетак</a:t>
            </a:r>
            <a:r>
              <a:rPr lang="en-GB" sz="2400" dirty="0" smtClean="0"/>
              <a:t>, </a:t>
            </a:r>
            <a:r>
              <a:rPr lang="sr-Cyrl-RS" sz="2400" dirty="0" smtClean="0"/>
              <a:t>хронологија</a:t>
            </a:r>
            <a:r>
              <a:rPr lang="en-GB" sz="2400" dirty="0" smtClean="0"/>
              <a:t> </a:t>
            </a:r>
            <a:r>
              <a:rPr lang="sr-Cyrl-RS" sz="2400" dirty="0" smtClean="0"/>
              <a:t>њене</a:t>
            </a:r>
            <a:r>
              <a:rPr lang="en-GB" sz="2400" dirty="0" smtClean="0"/>
              <a:t> </a:t>
            </a:r>
            <a:r>
              <a:rPr lang="sr-Cyrl-RS" sz="2400" dirty="0" smtClean="0"/>
              <a:t>еволуције</a:t>
            </a:r>
            <a:r>
              <a:rPr lang="en-GB" sz="2400" dirty="0" smtClean="0"/>
              <a:t> </a:t>
            </a:r>
            <a:r>
              <a:rPr lang="sr-Cyrl-RS" sz="2400" dirty="0" smtClean="0"/>
              <a:t>са</a:t>
            </a:r>
            <a:r>
              <a:rPr lang="en-GB" sz="2400" dirty="0" smtClean="0"/>
              <a:t> </a:t>
            </a:r>
            <a:r>
              <a:rPr lang="sr-Cyrl-RS" sz="2400" dirty="0" smtClean="0"/>
              <a:t>свим</a:t>
            </a:r>
            <a:r>
              <a:rPr lang="en-GB" sz="2400" dirty="0" smtClean="0"/>
              <a:t> </a:t>
            </a:r>
            <a:r>
              <a:rPr lang="sr-Cyrl-RS" sz="2400" dirty="0" smtClean="0"/>
              <a:t>знацима</a:t>
            </a:r>
            <a:r>
              <a:rPr lang="en-GB" sz="2400" dirty="0" smtClean="0"/>
              <a:t> </a:t>
            </a:r>
            <a:r>
              <a:rPr lang="sr-Cyrl-RS" sz="2400" dirty="0" smtClean="0"/>
              <a:t>и</a:t>
            </a:r>
            <a:r>
              <a:rPr lang="en-GB" sz="2400" dirty="0" smtClean="0"/>
              <a:t> </a:t>
            </a:r>
            <a:r>
              <a:rPr lang="sr-Cyrl-RS" sz="2400" dirty="0" smtClean="0"/>
              <a:t>симптомима</a:t>
            </a:r>
            <a:r>
              <a:rPr lang="en-GB" sz="2400" dirty="0" smtClean="0"/>
              <a:t>, </a:t>
            </a:r>
            <a:r>
              <a:rPr lang="sr-Cyrl-RS" sz="2400" dirty="0" smtClean="0"/>
              <a:t>температура</a:t>
            </a:r>
            <a:r>
              <a:rPr lang="en-GB" sz="2400" dirty="0" smtClean="0"/>
              <a:t>, </a:t>
            </a:r>
            <a:r>
              <a:rPr lang="sr-Cyrl-RS" sz="2400" dirty="0" smtClean="0"/>
              <a:t>губитак</a:t>
            </a:r>
            <a:r>
              <a:rPr lang="en-GB" sz="2400" dirty="0" smtClean="0"/>
              <a:t> </a:t>
            </a:r>
            <a:r>
              <a:rPr lang="sr-Cyrl-RS" sz="2400" dirty="0" smtClean="0"/>
              <a:t>телесне</a:t>
            </a:r>
            <a:r>
              <a:rPr lang="en-GB" sz="2400" dirty="0" smtClean="0"/>
              <a:t> </a:t>
            </a:r>
            <a:r>
              <a:rPr lang="sr-Cyrl-RS" sz="2400" dirty="0" smtClean="0"/>
              <a:t>масе</a:t>
            </a:r>
            <a:r>
              <a:rPr lang="en-GB" sz="2400" dirty="0" smtClean="0"/>
              <a:t>, </a:t>
            </a:r>
            <a:r>
              <a:rPr lang="sr-Cyrl-RS" sz="2400" dirty="0" smtClean="0"/>
              <a:t>инфективни</a:t>
            </a:r>
            <a:r>
              <a:rPr lang="en-GB" sz="2400" dirty="0" smtClean="0"/>
              <a:t> </a:t>
            </a:r>
            <a:r>
              <a:rPr lang="sr-Cyrl-RS" sz="2400" dirty="0" smtClean="0"/>
              <a:t>синдром</a:t>
            </a:r>
            <a:r>
              <a:rPr lang="en-GB" sz="2400" dirty="0" smtClean="0"/>
              <a:t>, </a:t>
            </a:r>
            <a:r>
              <a:rPr lang="sr-Cyrl-RS" sz="2400" dirty="0" smtClean="0"/>
              <a:t>повраћање</a:t>
            </a:r>
            <a:r>
              <a:rPr lang="en-GB" sz="2400" dirty="0" smtClean="0"/>
              <a:t>, </a:t>
            </a:r>
            <a:r>
              <a:rPr lang="sr-Cyrl-RS" sz="2400" dirty="0" smtClean="0"/>
              <a:t>пролив</a:t>
            </a:r>
            <a:r>
              <a:rPr lang="en-GB" sz="2400" dirty="0" smtClean="0"/>
              <a:t>, </a:t>
            </a:r>
            <a:r>
              <a:rPr lang="sr-Cyrl-RS" sz="2400" dirty="0" smtClean="0"/>
              <a:t>кашаљ</a:t>
            </a:r>
            <a:r>
              <a:rPr lang="en-GB" sz="2400" dirty="0" smtClean="0"/>
              <a:t>, </a:t>
            </a:r>
            <a:r>
              <a:rPr lang="sr-Cyrl-RS" sz="2400" dirty="0" smtClean="0"/>
              <a:t>цијаноза</a:t>
            </a:r>
            <a:r>
              <a:rPr lang="en-GB" sz="2400" dirty="0" smtClean="0"/>
              <a:t>, </a:t>
            </a:r>
            <a:r>
              <a:rPr lang="sr-Cyrl-RS" sz="2400" dirty="0" smtClean="0"/>
              <a:t>едеми</a:t>
            </a:r>
            <a:r>
              <a:rPr lang="en-GB" sz="2400" dirty="0" smtClean="0"/>
              <a:t>…</a:t>
            </a:r>
            <a:endParaRPr lang="sr-Cyrl-RS" sz="2400" dirty="0" smtClean="0"/>
          </a:p>
          <a:p>
            <a:pPr indent="20638"/>
            <a:r>
              <a:rPr lang="sr-Cyrl-RS" sz="2400" dirty="0" smtClean="0"/>
              <a:t>подаци о медицинској</a:t>
            </a:r>
            <a:r>
              <a:rPr lang="en-GB" sz="2400" dirty="0" smtClean="0"/>
              <a:t> </a:t>
            </a:r>
            <a:r>
              <a:rPr lang="sr-Cyrl-RS" sz="2400" dirty="0" smtClean="0"/>
              <a:t>нези</a:t>
            </a:r>
            <a:r>
              <a:rPr lang="en-GB" sz="2400" dirty="0" smtClean="0"/>
              <a:t> </a:t>
            </a:r>
            <a:r>
              <a:rPr lang="sr-Cyrl-RS" sz="2400" dirty="0" smtClean="0"/>
              <a:t>и</a:t>
            </a:r>
            <a:r>
              <a:rPr lang="en-GB" sz="2400" dirty="0" smtClean="0"/>
              <a:t> </a:t>
            </a:r>
            <a:r>
              <a:rPr lang="sr-Cyrl-RS" sz="2400" dirty="0" smtClean="0"/>
              <a:t>терапији</a:t>
            </a:r>
            <a:r>
              <a:rPr lang="en-GB" sz="2400" dirty="0" smtClean="0"/>
              <a:t> </a:t>
            </a:r>
            <a:r>
              <a:rPr lang="sr-Cyrl-RS" sz="2400" dirty="0" smtClean="0"/>
              <a:t>до</a:t>
            </a:r>
            <a:r>
              <a:rPr lang="en-GB" sz="2400" dirty="0" smtClean="0"/>
              <a:t> </a:t>
            </a:r>
            <a:r>
              <a:rPr lang="sr-Cyrl-RS" sz="2400" dirty="0" smtClean="0"/>
              <a:t>пријема</a:t>
            </a:r>
            <a:r>
              <a:rPr lang="en-GB" sz="2400" dirty="0" smtClean="0"/>
              <a:t>.</a:t>
            </a:r>
            <a:endParaRPr lang="sr-Cyrl-RS" sz="2400" dirty="0" smtClean="0"/>
          </a:p>
          <a:p>
            <a:pPr indent="20638"/>
            <a:r>
              <a:rPr lang="sr-Cyrl-RS" sz="2400" dirty="0" smtClean="0"/>
              <a:t>лекарски</a:t>
            </a:r>
            <a:r>
              <a:rPr lang="en-GB" sz="2400" dirty="0" smtClean="0"/>
              <a:t> </a:t>
            </a:r>
            <a:r>
              <a:rPr lang="sr-Cyrl-RS" sz="2400" dirty="0" smtClean="0"/>
              <a:t>и</a:t>
            </a:r>
            <a:r>
              <a:rPr lang="en-GB" sz="2400" dirty="0" smtClean="0"/>
              <a:t> </a:t>
            </a:r>
            <a:r>
              <a:rPr lang="sr-Cyrl-RS" sz="2400" dirty="0" smtClean="0"/>
              <a:t>лабораторијски</a:t>
            </a:r>
            <a:r>
              <a:rPr lang="en-GB" sz="2400" dirty="0" smtClean="0"/>
              <a:t> </a:t>
            </a:r>
            <a:r>
              <a:rPr lang="sr-Cyrl-RS" sz="2400" dirty="0" smtClean="0"/>
              <a:t>прегледи</a:t>
            </a:r>
            <a:r>
              <a:rPr lang="en-GB" sz="2400" dirty="0" smtClean="0"/>
              <a:t> </a:t>
            </a:r>
            <a:r>
              <a:rPr lang="sr-Cyrl-RS" sz="2400" dirty="0" smtClean="0"/>
              <a:t>учињени</a:t>
            </a:r>
            <a:r>
              <a:rPr lang="en-GB" sz="2400" dirty="0" smtClean="0"/>
              <a:t> </a:t>
            </a:r>
            <a:r>
              <a:rPr lang="sr-Cyrl-RS" sz="2400" dirty="0" smtClean="0"/>
              <a:t>до</a:t>
            </a:r>
            <a:r>
              <a:rPr lang="en-GB" sz="2400" dirty="0" smtClean="0"/>
              <a:t> </a:t>
            </a:r>
            <a:r>
              <a:rPr lang="sr-Cyrl-RS" sz="2400" dirty="0" smtClean="0"/>
              <a:t>пријема</a:t>
            </a:r>
          </a:p>
          <a:p>
            <a:pPr lvl="0"/>
            <a:r>
              <a:rPr lang="sr-Cyrl-RS" sz="2400" b="1" dirty="0" smtClean="0"/>
              <a:t>РАНИЈЕ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БОЛЕСТИ</a:t>
            </a:r>
            <a:r>
              <a:rPr lang="en-US" sz="2400" b="1" dirty="0" smtClean="0"/>
              <a:t>: </a:t>
            </a:r>
            <a:endParaRPr lang="sr-Cyrl-RS" sz="2400" b="1" dirty="0" smtClean="0"/>
          </a:p>
          <a:p>
            <a:pPr lvl="0" indent="20638"/>
            <a:r>
              <a:rPr lang="sr-Cyrl-RS" sz="2400" dirty="0" smtClean="0"/>
              <a:t>инфекције</a:t>
            </a:r>
            <a:r>
              <a:rPr lang="en-US" sz="2400" dirty="0" smtClean="0"/>
              <a:t>, </a:t>
            </a:r>
            <a:r>
              <a:rPr lang="sr-Cyrl-RS" sz="2400" dirty="0" smtClean="0"/>
              <a:t>рецидивантна</a:t>
            </a:r>
            <a:r>
              <a:rPr lang="en-US" sz="2400" dirty="0" smtClean="0"/>
              <a:t> </a:t>
            </a:r>
            <a:r>
              <a:rPr lang="sr-Cyrl-RS" sz="2400" dirty="0" smtClean="0"/>
              <a:t>обољења</a:t>
            </a:r>
            <a:r>
              <a:rPr lang="en-US" sz="2400" dirty="0" smtClean="0"/>
              <a:t>, </a:t>
            </a:r>
            <a:r>
              <a:rPr lang="sr-Cyrl-RS" sz="2400" dirty="0" smtClean="0"/>
              <a:t>заразне</a:t>
            </a:r>
            <a:r>
              <a:rPr lang="en-US" sz="2400" dirty="0" smtClean="0"/>
              <a:t> </a:t>
            </a:r>
            <a:r>
              <a:rPr lang="sr-Cyrl-RS" sz="2400" dirty="0" smtClean="0"/>
              <a:t>болести</a:t>
            </a:r>
            <a:r>
              <a:rPr lang="en-US" sz="2400" dirty="0" smtClean="0"/>
              <a:t>, </a:t>
            </a:r>
            <a:r>
              <a:rPr lang="sr-Cyrl-RS" sz="2400" dirty="0" smtClean="0"/>
              <a:t>несрећни</a:t>
            </a:r>
            <a:r>
              <a:rPr lang="en-US" sz="2400" dirty="0" smtClean="0"/>
              <a:t> </a:t>
            </a:r>
            <a:r>
              <a:rPr lang="sr-Cyrl-RS" sz="2400" dirty="0" smtClean="0"/>
              <a:t>случајеви</a:t>
            </a:r>
            <a:r>
              <a:rPr lang="en-US" sz="2400" dirty="0" smtClean="0"/>
              <a:t>, </a:t>
            </a:r>
            <a:r>
              <a:rPr lang="sr-Cyrl-RS" sz="2400" dirty="0" smtClean="0"/>
              <a:t>повреде</a:t>
            </a:r>
            <a:r>
              <a:rPr lang="en-US" sz="2400" dirty="0" smtClean="0"/>
              <a:t>, </a:t>
            </a:r>
            <a:r>
              <a:rPr lang="sr-Cyrl-RS" sz="2400" dirty="0" smtClean="0"/>
              <a:t>операције</a:t>
            </a:r>
            <a:r>
              <a:rPr lang="en-US" sz="2400" dirty="0" smtClean="0"/>
              <a:t>, </a:t>
            </a:r>
            <a:r>
              <a:rPr lang="sr-Cyrl-RS" sz="2400" dirty="0" smtClean="0"/>
              <a:t>алергијске</a:t>
            </a:r>
            <a:r>
              <a:rPr lang="en-US" sz="2400" dirty="0" smtClean="0"/>
              <a:t> </a:t>
            </a:r>
            <a:r>
              <a:rPr lang="sr-Cyrl-RS" sz="2400" dirty="0" smtClean="0"/>
              <a:t>реакције</a:t>
            </a:r>
            <a:r>
              <a:rPr lang="en-US" sz="2400" dirty="0" smtClean="0"/>
              <a:t>…</a:t>
            </a:r>
            <a:endParaRPr lang="en-GB" sz="2400" b="1" u="sng" dirty="0" smtClean="0"/>
          </a:p>
          <a:p>
            <a:pPr indent="20638"/>
            <a:endParaRPr lang="en-GB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18488" cy="1295400"/>
          </a:xfrm>
        </p:spPr>
        <p:txBody>
          <a:bodyPr/>
          <a:lstStyle/>
          <a:p>
            <a:pPr algn="ctr"/>
            <a:r>
              <a:rPr lang="sr-Cyrl-RS" sz="3600" dirty="0" smtClean="0"/>
              <a:t>Анамнеза</a:t>
            </a:r>
            <a:r>
              <a:rPr lang="sr-Latn-RS" sz="3600" dirty="0" smtClean="0"/>
              <a:t> </a:t>
            </a:r>
            <a:r>
              <a:rPr lang="sr-Cyrl-RS" sz="3600" dirty="0" smtClean="0"/>
              <a:t>у</a:t>
            </a:r>
            <a:r>
              <a:rPr lang="sr-Latn-RS" sz="3600" dirty="0" smtClean="0"/>
              <a:t> </a:t>
            </a:r>
            <a:r>
              <a:rPr lang="sr-Cyrl-RS" sz="3600" dirty="0" smtClean="0"/>
              <a:t>педијатрији</a:t>
            </a:r>
            <a:endParaRPr lang="en-GB" sz="3600" dirty="0"/>
          </a:p>
        </p:txBody>
      </p:sp>
    </p:spTree>
  </p:cSld>
  <p:clrMapOvr>
    <a:masterClrMapping/>
  </p:clrMapOvr>
  <p:transition advTm="6035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640960" cy="4411662"/>
          </a:xfrm>
        </p:spPr>
        <p:txBody>
          <a:bodyPr/>
          <a:lstStyle/>
          <a:p>
            <a:pPr lvl="0"/>
            <a:r>
              <a:rPr lang="sr-Cyrl-RS" sz="2400" b="1" dirty="0" smtClean="0"/>
              <a:t>ЛИЧНА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АНАМНЕЗА</a:t>
            </a:r>
            <a:r>
              <a:rPr lang="en-US" sz="2400" dirty="0" smtClean="0"/>
              <a:t>: </a:t>
            </a:r>
            <a:endParaRPr lang="sr-Cyrl-RS" sz="2400" b="1" u="sng" dirty="0" smtClean="0"/>
          </a:p>
          <a:p>
            <a:pPr lvl="0" indent="20638"/>
            <a:r>
              <a:rPr lang="sr-Cyrl-RS" sz="2400" b="1" dirty="0" smtClean="0"/>
              <a:t>Пренатална</a:t>
            </a:r>
            <a:r>
              <a:rPr lang="en-US" sz="2400" dirty="0" smtClean="0"/>
              <a:t>:</a:t>
            </a:r>
            <a:r>
              <a:rPr lang="sr-Cyrl-RS" sz="2400" dirty="0" smtClean="0"/>
              <a:t> редослед</a:t>
            </a:r>
            <a:r>
              <a:rPr lang="en-US" sz="2400" dirty="0" smtClean="0"/>
              <a:t> </a:t>
            </a:r>
            <a:r>
              <a:rPr lang="sr-Cyrl-RS" sz="2400" dirty="0" smtClean="0"/>
              <a:t>рађања</a:t>
            </a:r>
            <a:r>
              <a:rPr lang="en-US" sz="2400" dirty="0" smtClean="0"/>
              <a:t> </a:t>
            </a:r>
            <a:r>
              <a:rPr lang="sr-Cyrl-RS" sz="2400" dirty="0" smtClean="0"/>
              <a:t>детета</a:t>
            </a:r>
            <a:r>
              <a:rPr lang="en-US" sz="2400" dirty="0" smtClean="0"/>
              <a:t>, </a:t>
            </a:r>
            <a:r>
              <a:rPr lang="sr-Cyrl-RS" sz="2400" dirty="0" smtClean="0"/>
              <a:t>ток</a:t>
            </a:r>
            <a:r>
              <a:rPr lang="en-US" sz="2400" dirty="0" smtClean="0"/>
              <a:t> </a:t>
            </a:r>
            <a:r>
              <a:rPr lang="sr-Cyrl-RS" sz="2400" dirty="0" smtClean="0"/>
              <a:t>трудноће</a:t>
            </a:r>
            <a:r>
              <a:rPr lang="en-US" sz="2400" dirty="0" smtClean="0"/>
              <a:t>, </a:t>
            </a:r>
            <a:r>
              <a:rPr lang="sr-Cyrl-RS" sz="2400" dirty="0" smtClean="0"/>
              <a:t>инфекције</a:t>
            </a:r>
            <a:r>
              <a:rPr lang="en-US" sz="2400" dirty="0" smtClean="0"/>
              <a:t> </a:t>
            </a:r>
            <a:r>
              <a:rPr lang="sr-Cyrl-RS" sz="2400" dirty="0" smtClean="0"/>
              <a:t>мајке</a:t>
            </a:r>
            <a:r>
              <a:rPr lang="en-US" sz="2400" dirty="0" smtClean="0"/>
              <a:t>, </a:t>
            </a:r>
            <a:r>
              <a:rPr lang="sr-Cyrl-RS" sz="2400" dirty="0" smtClean="0"/>
              <a:t>узимање</a:t>
            </a:r>
            <a:r>
              <a:rPr lang="en-US" sz="2400" dirty="0" smtClean="0"/>
              <a:t> </a:t>
            </a:r>
            <a:r>
              <a:rPr lang="sr-Cyrl-RS" sz="2400" dirty="0" smtClean="0"/>
              <a:t>лекова</a:t>
            </a:r>
            <a:r>
              <a:rPr lang="en-US" sz="2400" dirty="0" smtClean="0"/>
              <a:t>, </a:t>
            </a:r>
            <a:r>
              <a:rPr lang="sr-Cyrl-RS" sz="2400" dirty="0" smtClean="0"/>
              <a:t>крварења</a:t>
            </a:r>
            <a:r>
              <a:rPr lang="en-US" sz="2400" dirty="0" smtClean="0"/>
              <a:t>, </a:t>
            </a:r>
            <a:r>
              <a:rPr lang="sr-Cyrl-RS" sz="2400" dirty="0" smtClean="0"/>
              <a:t>трауме</a:t>
            </a:r>
            <a:r>
              <a:rPr lang="en-US" sz="2400" dirty="0" smtClean="0"/>
              <a:t>, </a:t>
            </a:r>
            <a:r>
              <a:rPr lang="sr-Cyrl-RS" sz="2400" dirty="0" smtClean="0"/>
              <a:t>исхрана</a:t>
            </a:r>
            <a:r>
              <a:rPr lang="en-US" sz="2400" dirty="0" smtClean="0"/>
              <a:t>, </a:t>
            </a:r>
            <a:r>
              <a:rPr lang="sr-Cyrl-RS" sz="2400" dirty="0" smtClean="0"/>
              <a:t>физичка</a:t>
            </a:r>
            <a:r>
              <a:rPr lang="en-US" sz="2400" dirty="0" smtClean="0"/>
              <a:t> </a:t>
            </a:r>
            <a:r>
              <a:rPr lang="sr-Cyrl-RS" sz="2400" dirty="0" smtClean="0"/>
              <a:t>активност</a:t>
            </a:r>
            <a:r>
              <a:rPr lang="en-US" sz="2400" dirty="0" smtClean="0"/>
              <a:t>, </a:t>
            </a:r>
            <a:r>
              <a:rPr lang="sr-Latn-RS" sz="2400" dirty="0" smtClean="0"/>
              <a:t>RTG </a:t>
            </a:r>
            <a:r>
              <a:rPr lang="sr-Cyrl-RS" sz="2400" dirty="0" smtClean="0"/>
              <a:t>прегледи</a:t>
            </a:r>
            <a:r>
              <a:rPr lang="en-US" sz="2400" dirty="0" smtClean="0"/>
              <a:t>, </a:t>
            </a:r>
            <a:r>
              <a:rPr lang="sr-Cyrl-RS" sz="2400" dirty="0" smtClean="0"/>
              <a:t>редовне</a:t>
            </a:r>
            <a:r>
              <a:rPr lang="en-US" sz="2400" dirty="0" smtClean="0"/>
              <a:t> </a:t>
            </a:r>
            <a:r>
              <a:rPr lang="sr-Cyrl-RS" sz="2400" dirty="0" smtClean="0"/>
              <a:t>лекарске</a:t>
            </a:r>
            <a:r>
              <a:rPr lang="en-US" sz="2400" dirty="0" smtClean="0"/>
              <a:t> </a:t>
            </a:r>
            <a:r>
              <a:rPr lang="sr-Cyrl-RS" sz="2400" dirty="0" smtClean="0"/>
              <a:t>контроле</a:t>
            </a:r>
            <a:r>
              <a:rPr lang="en-US" sz="2400" dirty="0" smtClean="0"/>
              <a:t>, </a:t>
            </a:r>
            <a:r>
              <a:rPr lang="sr-Cyrl-RS" sz="2400" dirty="0" smtClean="0"/>
              <a:t>абортуси</a:t>
            </a:r>
            <a:r>
              <a:rPr lang="en-US" sz="2400" dirty="0" smtClean="0"/>
              <a:t>. </a:t>
            </a:r>
            <a:endParaRPr lang="sr-Cyrl-RS" sz="2400" b="1" u="sng" dirty="0" smtClean="0"/>
          </a:p>
          <a:p>
            <a:pPr lvl="0" indent="20638"/>
            <a:r>
              <a:rPr lang="sr-Cyrl-RS" sz="2400" b="1" dirty="0" smtClean="0"/>
              <a:t>Порођај</a:t>
            </a:r>
            <a:r>
              <a:rPr lang="en-US" sz="2400" dirty="0" smtClean="0"/>
              <a:t>:</a:t>
            </a:r>
            <a:r>
              <a:rPr lang="sr-Cyrl-RS" sz="2400" dirty="0" smtClean="0"/>
              <a:t> да</a:t>
            </a:r>
            <a:r>
              <a:rPr lang="en-US" sz="2400" dirty="0" smtClean="0"/>
              <a:t> </a:t>
            </a:r>
            <a:r>
              <a:rPr lang="sr-Cyrl-RS" sz="2400" dirty="0" smtClean="0"/>
              <a:t>ли</a:t>
            </a:r>
            <a:r>
              <a:rPr lang="en-US" sz="2400" dirty="0" smtClean="0"/>
              <a:t> </a:t>
            </a:r>
            <a:r>
              <a:rPr lang="sr-Cyrl-RS" sz="2400" dirty="0" smtClean="0"/>
              <a:t>је</a:t>
            </a:r>
            <a:r>
              <a:rPr lang="en-US" sz="2400" dirty="0" smtClean="0"/>
              <a:t> </a:t>
            </a:r>
            <a:r>
              <a:rPr lang="sr-Cyrl-RS" sz="2400" dirty="0" smtClean="0"/>
              <a:t>дете</a:t>
            </a:r>
            <a:r>
              <a:rPr lang="en-US" sz="2400" dirty="0" smtClean="0"/>
              <a:t> </a:t>
            </a:r>
            <a:r>
              <a:rPr lang="sr-Cyrl-RS" sz="2400" dirty="0" smtClean="0"/>
              <a:t>рођено</a:t>
            </a:r>
            <a:r>
              <a:rPr lang="en-US" sz="2400" dirty="0" smtClean="0"/>
              <a:t> </a:t>
            </a:r>
            <a:r>
              <a:rPr lang="sr-Cyrl-RS" sz="2400" dirty="0" smtClean="0"/>
              <a:t>на</a:t>
            </a:r>
            <a:r>
              <a:rPr lang="en-US" sz="2400" dirty="0" smtClean="0"/>
              <a:t> </a:t>
            </a:r>
            <a:r>
              <a:rPr lang="sr-Cyrl-RS" sz="2400" dirty="0" smtClean="0"/>
              <a:t>време</a:t>
            </a:r>
            <a:r>
              <a:rPr lang="en-US" sz="2400" dirty="0" smtClean="0"/>
              <a:t>, </a:t>
            </a:r>
            <a:r>
              <a:rPr lang="sr-Cyrl-RS" sz="2400" dirty="0" smtClean="0"/>
              <a:t>код</a:t>
            </a:r>
            <a:r>
              <a:rPr lang="en-US" sz="2400" dirty="0" smtClean="0"/>
              <a:t> </a:t>
            </a:r>
            <a:r>
              <a:rPr lang="sr-Cyrl-RS" sz="2400" dirty="0" smtClean="0"/>
              <a:t>куће</a:t>
            </a:r>
            <a:r>
              <a:rPr lang="en-US" sz="2400" dirty="0" smtClean="0"/>
              <a:t> </a:t>
            </a:r>
            <a:r>
              <a:rPr lang="sr-Cyrl-RS" sz="2400" dirty="0" smtClean="0"/>
              <a:t>или</a:t>
            </a:r>
            <a:r>
              <a:rPr lang="en-US" sz="2400" dirty="0" smtClean="0"/>
              <a:t> </a:t>
            </a:r>
            <a:r>
              <a:rPr lang="sr-Cyrl-RS" sz="2400" dirty="0" smtClean="0"/>
              <a:t>у</a:t>
            </a:r>
            <a:r>
              <a:rPr lang="en-US" sz="2400" dirty="0" smtClean="0"/>
              <a:t> </a:t>
            </a:r>
            <a:r>
              <a:rPr lang="sr-Cyrl-RS" sz="2400" dirty="0" smtClean="0"/>
              <a:t>породилишту</a:t>
            </a:r>
            <a:r>
              <a:rPr lang="en-US" sz="2400" dirty="0" smtClean="0"/>
              <a:t>, </a:t>
            </a:r>
            <a:r>
              <a:rPr lang="sr-Cyrl-RS" sz="2400" dirty="0" smtClean="0"/>
              <a:t>уз</a:t>
            </a:r>
            <a:r>
              <a:rPr lang="en-US" sz="2400" dirty="0" smtClean="0"/>
              <a:t> </a:t>
            </a:r>
            <a:r>
              <a:rPr lang="sr-Cyrl-RS" sz="2400" dirty="0" smtClean="0"/>
              <a:t>стручну</a:t>
            </a:r>
            <a:r>
              <a:rPr lang="en-US" sz="2400" dirty="0" smtClean="0"/>
              <a:t> </a:t>
            </a:r>
            <a:r>
              <a:rPr lang="sr-Cyrl-RS" sz="2400" dirty="0" smtClean="0"/>
              <a:t>помоћ</a:t>
            </a:r>
            <a:r>
              <a:rPr lang="en-US" sz="2400" dirty="0" smtClean="0"/>
              <a:t> </a:t>
            </a:r>
            <a:r>
              <a:rPr lang="sr-Cyrl-RS" sz="2400" dirty="0" smtClean="0"/>
              <a:t>или</a:t>
            </a:r>
            <a:r>
              <a:rPr lang="en-US" sz="2400" dirty="0" smtClean="0"/>
              <a:t> </a:t>
            </a:r>
            <a:r>
              <a:rPr lang="sr-Cyrl-RS" sz="2400" dirty="0" smtClean="0"/>
              <a:t>без</a:t>
            </a:r>
            <a:r>
              <a:rPr lang="en-US" sz="2400" dirty="0" smtClean="0"/>
              <a:t> </a:t>
            </a:r>
            <a:r>
              <a:rPr lang="sr-Cyrl-RS" sz="2400" dirty="0" smtClean="0"/>
              <a:t>ње</a:t>
            </a:r>
            <a:r>
              <a:rPr lang="en-US" sz="2400" dirty="0" smtClean="0"/>
              <a:t>. </a:t>
            </a:r>
            <a:r>
              <a:rPr lang="en-GB" sz="2400" dirty="0" smtClean="0"/>
              <a:t>Sectio</a:t>
            </a:r>
            <a:r>
              <a:rPr lang="en-US" sz="2400" dirty="0" smtClean="0"/>
              <a:t> </a:t>
            </a:r>
            <a:r>
              <a:rPr lang="en-GB" sz="2400" dirty="0" smtClean="0"/>
              <a:t>C</a:t>
            </a:r>
            <a:r>
              <a:rPr lang="sr-Cyrl-RS" sz="2400" dirty="0" smtClean="0"/>
              <a:t>а</a:t>
            </a:r>
            <a:r>
              <a:rPr lang="en-GB" sz="2400" dirty="0" smtClean="0"/>
              <a:t>esare</a:t>
            </a:r>
            <a:r>
              <a:rPr lang="sr-Cyrl-RS" sz="2400" dirty="0" smtClean="0"/>
              <a:t>а?</a:t>
            </a:r>
            <a:r>
              <a:rPr lang="en-US" sz="2400" dirty="0" smtClean="0"/>
              <a:t> </a:t>
            </a:r>
            <a:r>
              <a:rPr lang="sr-Cyrl-RS" sz="2400" dirty="0" smtClean="0"/>
              <a:t>који</a:t>
            </a:r>
            <a:r>
              <a:rPr lang="en-US" sz="2400" dirty="0" smtClean="0"/>
              <a:t> </a:t>
            </a:r>
            <a:r>
              <a:rPr lang="sr-Cyrl-RS" sz="2400" dirty="0" smtClean="0"/>
              <a:t>је</a:t>
            </a:r>
            <a:r>
              <a:rPr lang="en-US" sz="2400" dirty="0" smtClean="0"/>
              <a:t> </a:t>
            </a:r>
            <a:r>
              <a:rPr lang="sr-Cyrl-RS" sz="2400" dirty="0" smtClean="0"/>
              <a:t>предњачећи</a:t>
            </a:r>
            <a:r>
              <a:rPr lang="en-US" sz="2400" dirty="0" smtClean="0"/>
              <a:t> </a:t>
            </a:r>
            <a:r>
              <a:rPr lang="sr-Cyrl-RS" sz="2400" dirty="0" smtClean="0"/>
              <a:t>део</a:t>
            </a:r>
            <a:r>
              <a:rPr lang="en-US" sz="2400" dirty="0" smtClean="0"/>
              <a:t> </a:t>
            </a:r>
            <a:r>
              <a:rPr lang="sr-Cyrl-RS" sz="2400" dirty="0" smtClean="0"/>
              <a:t>тела</a:t>
            </a:r>
            <a:r>
              <a:rPr lang="en-US" sz="2400" dirty="0" smtClean="0"/>
              <a:t> </a:t>
            </a:r>
            <a:r>
              <a:rPr lang="sr-Cyrl-RS" sz="2400" dirty="0" smtClean="0"/>
              <a:t>код</a:t>
            </a:r>
            <a:r>
              <a:rPr lang="en-US" sz="2400" dirty="0" smtClean="0"/>
              <a:t> </a:t>
            </a:r>
            <a:r>
              <a:rPr lang="sr-Cyrl-RS" sz="2400" dirty="0" smtClean="0"/>
              <a:t>рођених</a:t>
            </a:r>
            <a:r>
              <a:rPr lang="en-US" sz="2400" dirty="0" smtClean="0"/>
              <a:t> </a:t>
            </a:r>
            <a:r>
              <a:rPr lang="sr-Cyrl-RS" sz="2400" dirty="0" smtClean="0"/>
              <a:t>вагиналним</a:t>
            </a:r>
            <a:r>
              <a:rPr lang="en-US" sz="2400" dirty="0" smtClean="0"/>
              <a:t> </a:t>
            </a:r>
            <a:r>
              <a:rPr lang="sr-Cyrl-RS" sz="2400" dirty="0" smtClean="0"/>
              <a:t>путем</a:t>
            </a:r>
            <a:r>
              <a:rPr lang="en-US" sz="2400" dirty="0" smtClean="0"/>
              <a:t>, </a:t>
            </a:r>
            <a:r>
              <a:rPr lang="sr-Cyrl-RS" sz="2400" dirty="0" smtClean="0"/>
              <a:t>дужина</a:t>
            </a:r>
            <a:r>
              <a:rPr lang="en-US" sz="2400" dirty="0" smtClean="0"/>
              <a:t> </a:t>
            </a:r>
            <a:r>
              <a:rPr lang="sr-Cyrl-RS" sz="2400" dirty="0" smtClean="0"/>
              <a:t>трајања</a:t>
            </a:r>
            <a:r>
              <a:rPr lang="en-US" sz="2400" dirty="0" smtClean="0"/>
              <a:t> </a:t>
            </a:r>
            <a:r>
              <a:rPr lang="sr-Cyrl-RS" sz="2400" dirty="0" smtClean="0"/>
              <a:t>порођаја</a:t>
            </a:r>
            <a:r>
              <a:rPr lang="en-US" sz="2400" dirty="0" smtClean="0"/>
              <a:t>, </a:t>
            </a:r>
            <a:r>
              <a:rPr lang="sr-Cyrl-RS" sz="2400" dirty="0" smtClean="0"/>
              <a:t>да</a:t>
            </a:r>
            <a:r>
              <a:rPr lang="en-US" sz="2400" dirty="0" smtClean="0"/>
              <a:t> </a:t>
            </a:r>
            <a:r>
              <a:rPr lang="sr-Cyrl-RS" sz="2400" dirty="0" smtClean="0"/>
              <a:t>ли</a:t>
            </a:r>
            <a:r>
              <a:rPr lang="en-US" sz="2400" dirty="0" smtClean="0"/>
              <a:t> </a:t>
            </a:r>
            <a:r>
              <a:rPr lang="sr-Cyrl-RS" sz="2400" dirty="0" smtClean="0"/>
              <a:t>је</a:t>
            </a:r>
            <a:r>
              <a:rPr lang="en-US" sz="2400" dirty="0" smtClean="0"/>
              <a:t> </a:t>
            </a:r>
            <a:r>
              <a:rPr lang="sr-Cyrl-RS" sz="2400" dirty="0" smtClean="0"/>
              <a:t>дете</a:t>
            </a:r>
            <a:r>
              <a:rPr lang="en-US" sz="2400" dirty="0" smtClean="0"/>
              <a:t> </a:t>
            </a:r>
            <a:r>
              <a:rPr lang="sr-Cyrl-RS" sz="2400" dirty="0" smtClean="0"/>
              <a:t>одмах</a:t>
            </a:r>
            <a:r>
              <a:rPr lang="en-US" sz="2400" dirty="0" smtClean="0"/>
              <a:t> </a:t>
            </a:r>
            <a:r>
              <a:rPr lang="sr-Cyrl-RS" sz="2400" dirty="0" smtClean="0"/>
              <a:t>заплакало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продисало</a:t>
            </a:r>
            <a:r>
              <a:rPr lang="en-US" sz="2400" dirty="0" smtClean="0"/>
              <a:t> </a:t>
            </a:r>
            <a:r>
              <a:rPr lang="sr-Cyrl-RS" sz="2400" dirty="0" smtClean="0"/>
              <a:t>или</a:t>
            </a:r>
            <a:r>
              <a:rPr lang="en-US" sz="2400" dirty="0" smtClean="0"/>
              <a:t> </a:t>
            </a:r>
            <a:r>
              <a:rPr lang="sr-Cyrl-RS" sz="2400" dirty="0" smtClean="0"/>
              <a:t>је</a:t>
            </a:r>
            <a:r>
              <a:rPr lang="en-US" sz="2400" dirty="0" smtClean="0"/>
              <a:t> </a:t>
            </a:r>
            <a:r>
              <a:rPr lang="sr-Cyrl-RS" sz="2400" dirty="0" smtClean="0"/>
              <a:t>било оживљавано</a:t>
            </a:r>
            <a:r>
              <a:rPr lang="en-US" sz="2400" dirty="0" smtClean="0"/>
              <a:t>? </a:t>
            </a:r>
            <a:r>
              <a:rPr lang="en-GB" sz="2400" dirty="0" smtClean="0"/>
              <a:t>Apgar</a:t>
            </a:r>
            <a:r>
              <a:rPr lang="en-US" sz="2400" dirty="0" smtClean="0"/>
              <a:t> </a:t>
            </a:r>
            <a:r>
              <a:rPr lang="en-GB" sz="2400" dirty="0" smtClean="0"/>
              <a:t>Score</a:t>
            </a:r>
            <a:r>
              <a:rPr lang="en-US" sz="2400" dirty="0" smtClean="0"/>
              <a:t>? </a:t>
            </a:r>
            <a:r>
              <a:rPr lang="sr-Cyrl-RS" sz="2400" dirty="0" smtClean="0"/>
              <a:t>ПТМ, ПТД</a:t>
            </a:r>
          </a:p>
          <a:p>
            <a:pPr lvl="0" indent="20638"/>
            <a:r>
              <a:rPr lang="sr-Cyrl-RS" sz="2400" b="1" dirty="0" smtClean="0"/>
              <a:t>Рани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постнатални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период</a:t>
            </a:r>
            <a:r>
              <a:rPr lang="en-US" sz="2400" dirty="0" smtClean="0"/>
              <a:t>:</a:t>
            </a:r>
            <a:r>
              <a:rPr lang="sr-Cyrl-RS" sz="2400" dirty="0" smtClean="0"/>
              <a:t> први</a:t>
            </a:r>
            <a:r>
              <a:rPr lang="en-US" sz="2400" dirty="0" smtClean="0"/>
              <a:t> </a:t>
            </a:r>
            <a:r>
              <a:rPr lang="sr-Cyrl-RS" sz="2400" dirty="0" smtClean="0"/>
              <a:t>подој</a:t>
            </a:r>
            <a:r>
              <a:rPr lang="en-US" sz="2400" dirty="0" smtClean="0"/>
              <a:t>, </a:t>
            </a:r>
            <a:r>
              <a:rPr lang="sr-Cyrl-RS" sz="2400" dirty="0" smtClean="0"/>
              <a:t>када</a:t>
            </a:r>
            <a:r>
              <a:rPr lang="en-US" sz="2400" dirty="0" smtClean="0"/>
              <a:t> </a:t>
            </a:r>
            <a:r>
              <a:rPr lang="sr-Cyrl-RS" sz="2400" dirty="0" smtClean="0"/>
              <a:t>је</a:t>
            </a:r>
            <a:r>
              <a:rPr lang="en-US" sz="2400" dirty="0" smtClean="0"/>
              <a:t> </a:t>
            </a:r>
            <a:r>
              <a:rPr lang="sr-Cyrl-RS" sz="2400" dirty="0" smtClean="0"/>
              <a:t>отпао</a:t>
            </a:r>
            <a:r>
              <a:rPr lang="en-US" sz="2400" dirty="0" smtClean="0"/>
              <a:t> </a:t>
            </a:r>
            <a:r>
              <a:rPr lang="sr-Cyrl-RS" sz="2400" dirty="0" smtClean="0"/>
              <a:t>пупчани</a:t>
            </a:r>
            <a:r>
              <a:rPr lang="en-US" sz="2400" dirty="0" smtClean="0"/>
              <a:t> </a:t>
            </a:r>
            <a:r>
              <a:rPr lang="sr-Cyrl-RS" sz="2400" dirty="0" smtClean="0"/>
              <a:t>патрљак</a:t>
            </a:r>
            <a:r>
              <a:rPr lang="en-US" sz="2400" dirty="0" smtClean="0"/>
              <a:t>, </a:t>
            </a:r>
            <a:r>
              <a:rPr lang="sr-Cyrl-RS" sz="2400" dirty="0" smtClean="0"/>
              <a:t>стање</a:t>
            </a:r>
            <a:r>
              <a:rPr lang="en-US" sz="2400" dirty="0" smtClean="0"/>
              <a:t> </a:t>
            </a:r>
            <a:r>
              <a:rPr lang="sr-Cyrl-RS" sz="2400" dirty="0" smtClean="0"/>
              <a:t>коже</a:t>
            </a:r>
            <a:r>
              <a:rPr lang="en-US" sz="2400" dirty="0" smtClean="0"/>
              <a:t>, </a:t>
            </a:r>
            <a:r>
              <a:rPr lang="sr-Cyrl-RS" sz="2400" dirty="0" smtClean="0"/>
              <a:t>појава</a:t>
            </a:r>
            <a:r>
              <a:rPr lang="en-US" sz="2400" dirty="0" smtClean="0"/>
              <a:t> </a:t>
            </a:r>
            <a:r>
              <a:rPr lang="sr-Cyrl-RS" sz="2400" dirty="0" smtClean="0"/>
              <a:t>меконијума</a:t>
            </a:r>
            <a:r>
              <a:rPr lang="en-US" sz="2400" dirty="0" smtClean="0"/>
              <a:t>, </a:t>
            </a:r>
            <a:r>
              <a:rPr lang="sr-Cyrl-RS" sz="2400" dirty="0" smtClean="0"/>
              <a:t>БЦГ</a:t>
            </a:r>
            <a:r>
              <a:rPr lang="en-US" sz="2400" dirty="0" smtClean="0"/>
              <a:t> </a:t>
            </a:r>
            <a:r>
              <a:rPr lang="sr-Cyrl-RS" sz="2400" dirty="0" smtClean="0"/>
              <a:t>вакцина</a:t>
            </a:r>
            <a:r>
              <a:rPr lang="en-US" sz="2400" dirty="0" smtClean="0"/>
              <a:t>. </a:t>
            </a:r>
            <a:endParaRPr lang="en-GB" sz="2400" b="1" u="sng" dirty="0" smtClean="0"/>
          </a:p>
          <a:p>
            <a:endParaRPr lang="en-GB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18488" cy="1295400"/>
          </a:xfrm>
        </p:spPr>
        <p:txBody>
          <a:bodyPr/>
          <a:lstStyle/>
          <a:p>
            <a:pPr algn="ctr"/>
            <a:r>
              <a:rPr lang="sr-Cyrl-RS" sz="3600" dirty="0" smtClean="0"/>
              <a:t>Анамнеза</a:t>
            </a:r>
            <a:r>
              <a:rPr lang="sr-Latn-RS" sz="3600" dirty="0" smtClean="0"/>
              <a:t> </a:t>
            </a:r>
            <a:r>
              <a:rPr lang="sr-Cyrl-RS" sz="3600" dirty="0" smtClean="0"/>
              <a:t>у</a:t>
            </a:r>
            <a:r>
              <a:rPr lang="sr-Latn-RS" sz="3600" dirty="0" smtClean="0"/>
              <a:t> </a:t>
            </a:r>
            <a:r>
              <a:rPr lang="sr-Cyrl-RS" sz="3600" dirty="0" smtClean="0"/>
              <a:t>педијатрији</a:t>
            </a:r>
            <a:endParaRPr lang="en-GB" sz="3600" dirty="0"/>
          </a:p>
        </p:txBody>
      </p:sp>
    </p:spTree>
  </p:cSld>
  <p:clrMapOvr>
    <a:masterClrMapping/>
  </p:clrMapOvr>
  <p:transition advTm="894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640960" cy="4411662"/>
          </a:xfrm>
        </p:spPr>
        <p:txBody>
          <a:bodyPr/>
          <a:lstStyle/>
          <a:p>
            <a:pPr lvl="0"/>
            <a:r>
              <a:rPr lang="sr-Cyrl-RS" sz="2400" b="1" dirty="0" smtClean="0"/>
              <a:t>АНАМНЕЗА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ИСХРАНЕ</a:t>
            </a:r>
            <a:r>
              <a:rPr lang="en-US" sz="2400" dirty="0" smtClean="0"/>
              <a:t>: </a:t>
            </a:r>
            <a:r>
              <a:rPr lang="sr-Cyrl-RS" sz="2400" dirty="0" smtClean="0"/>
              <a:t>природна</a:t>
            </a:r>
            <a:r>
              <a:rPr lang="en-US" sz="2400" dirty="0" smtClean="0"/>
              <a:t>, </a:t>
            </a:r>
            <a:r>
              <a:rPr lang="sr-Cyrl-RS" sz="2400" dirty="0" smtClean="0"/>
              <a:t>мешовита,</a:t>
            </a:r>
            <a:r>
              <a:rPr lang="en-US" sz="2400" dirty="0" smtClean="0"/>
              <a:t> </a:t>
            </a:r>
            <a:r>
              <a:rPr lang="sr-Cyrl-RS" sz="2400" dirty="0" smtClean="0"/>
              <a:t>вештачка</a:t>
            </a:r>
            <a:r>
              <a:rPr lang="en-US" sz="2400" dirty="0" smtClean="0"/>
              <a:t>. </a:t>
            </a:r>
            <a:r>
              <a:rPr lang="sr-Cyrl-RS" sz="2400" dirty="0" smtClean="0"/>
              <a:t>Увођење појединих намирница у исхрану, подаци везани за апетит</a:t>
            </a:r>
            <a:r>
              <a:rPr lang="en-US" sz="2400" dirty="0" smtClean="0"/>
              <a:t> </a:t>
            </a:r>
            <a:r>
              <a:rPr lang="sr-Cyrl-RS" sz="2400" dirty="0" smtClean="0"/>
              <a:t>детета, или евентуално постојање </a:t>
            </a:r>
            <a:r>
              <a:rPr lang="en-US" sz="2400" dirty="0" smtClean="0"/>
              <a:t> </a:t>
            </a:r>
            <a:r>
              <a:rPr lang="sr-Cyrl-RS" sz="2400" dirty="0" smtClean="0"/>
              <a:t>нетолеранције</a:t>
            </a:r>
            <a:r>
              <a:rPr lang="en-US" sz="2400" dirty="0" smtClean="0"/>
              <a:t> </a:t>
            </a:r>
            <a:r>
              <a:rPr lang="sr-Cyrl-RS" sz="2400" dirty="0" smtClean="0"/>
              <a:t>неких намирница</a:t>
            </a:r>
            <a:r>
              <a:rPr lang="en-US" sz="2400" dirty="0" smtClean="0"/>
              <a:t>? </a:t>
            </a:r>
            <a:endParaRPr lang="en-GB" sz="2400" b="1" u="sng" dirty="0" smtClean="0"/>
          </a:p>
          <a:p>
            <a:pPr lvl="0"/>
            <a:r>
              <a:rPr lang="sr-Cyrl-RS" sz="2400" b="1" dirty="0" smtClean="0"/>
              <a:t>ПСИХОМОТОРНИ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РАЗВОЈ</a:t>
            </a:r>
            <a:r>
              <a:rPr lang="en-US" sz="2400" dirty="0" smtClean="0"/>
              <a:t>: </a:t>
            </a:r>
            <a:r>
              <a:rPr lang="sr-Cyrl-RS" sz="2400" dirty="0" smtClean="0"/>
              <a:t>Када</a:t>
            </a:r>
            <a:r>
              <a:rPr lang="en-US" sz="2400" dirty="0" smtClean="0"/>
              <a:t> </a:t>
            </a:r>
            <a:r>
              <a:rPr lang="sr-Cyrl-RS" sz="2400" dirty="0" smtClean="0"/>
              <a:t>је</a:t>
            </a:r>
            <a:r>
              <a:rPr lang="en-US" sz="2400" dirty="0" smtClean="0"/>
              <a:t> </a:t>
            </a:r>
            <a:r>
              <a:rPr lang="sr-Cyrl-RS" sz="2400" dirty="0" smtClean="0"/>
              <a:t>почело</a:t>
            </a:r>
            <a:r>
              <a:rPr lang="en-US" sz="2400" dirty="0" smtClean="0"/>
              <a:t> </a:t>
            </a:r>
            <a:r>
              <a:rPr lang="sr-Cyrl-RS" sz="2400" dirty="0" smtClean="0"/>
              <a:t>да</a:t>
            </a:r>
            <a:r>
              <a:rPr lang="en-US" sz="2400" dirty="0" smtClean="0"/>
              <a:t> </a:t>
            </a:r>
            <a:r>
              <a:rPr lang="sr-Cyrl-RS" sz="2400" dirty="0" smtClean="0"/>
              <a:t>се</a:t>
            </a:r>
            <a:r>
              <a:rPr lang="en-US" sz="2400" dirty="0" smtClean="0"/>
              <a:t> </a:t>
            </a:r>
            <a:r>
              <a:rPr lang="sr-Cyrl-RS" sz="2400" dirty="0" smtClean="0"/>
              <a:t>смеје</a:t>
            </a:r>
            <a:r>
              <a:rPr lang="en-US" sz="2400" dirty="0" smtClean="0"/>
              <a:t>, </a:t>
            </a:r>
            <a:r>
              <a:rPr lang="sr-Cyrl-RS" sz="2400" dirty="0" smtClean="0"/>
              <a:t>прати</a:t>
            </a:r>
            <a:r>
              <a:rPr lang="en-US" sz="2400" dirty="0" smtClean="0"/>
              <a:t> </a:t>
            </a:r>
            <a:r>
              <a:rPr lang="sr-Cyrl-RS" sz="2400" dirty="0" smtClean="0"/>
              <a:t>погледом</a:t>
            </a:r>
            <a:r>
              <a:rPr lang="en-US" sz="2400" dirty="0" smtClean="0"/>
              <a:t>, </a:t>
            </a:r>
            <a:r>
              <a:rPr lang="sr-Cyrl-RS" sz="2400" dirty="0" smtClean="0"/>
              <a:t>гуче</a:t>
            </a:r>
            <a:r>
              <a:rPr lang="en-US" sz="2400" dirty="0" smtClean="0"/>
              <a:t>, </a:t>
            </a:r>
            <a:r>
              <a:rPr lang="sr-Cyrl-RS" sz="2400" dirty="0" smtClean="0"/>
              <a:t>диже</a:t>
            </a:r>
            <a:r>
              <a:rPr lang="en-US" sz="2400" dirty="0" smtClean="0"/>
              <a:t> </a:t>
            </a:r>
            <a:r>
              <a:rPr lang="sr-Cyrl-RS" sz="2400" dirty="0" smtClean="0"/>
              <a:t>главу</a:t>
            </a:r>
            <a:r>
              <a:rPr lang="en-US" sz="2400" dirty="0" smtClean="0"/>
              <a:t>, </a:t>
            </a:r>
            <a:r>
              <a:rPr lang="sr-Cyrl-RS" sz="2400" dirty="0" smtClean="0"/>
              <a:t>седи</a:t>
            </a:r>
            <a:r>
              <a:rPr lang="en-US" sz="2400" dirty="0" smtClean="0"/>
              <a:t>, </a:t>
            </a:r>
            <a:r>
              <a:rPr lang="sr-Cyrl-RS" sz="2400" dirty="0" smtClean="0"/>
              <a:t>стоји</a:t>
            </a:r>
            <a:r>
              <a:rPr lang="en-US" sz="2400" dirty="0" smtClean="0"/>
              <a:t>, </a:t>
            </a:r>
            <a:r>
              <a:rPr lang="sr-Cyrl-RS" sz="2400" dirty="0" smtClean="0"/>
              <a:t>пузи</a:t>
            </a:r>
            <a:r>
              <a:rPr lang="en-US" sz="2400" dirty="0" smtClean="0"/>
              <a:t>, </a:t>
            </a:r>
            <a:r>
              <a:rPr lang="sr-Cyrl-RS" sz="2400" dirty="0" smtClean="0"/>
              <a:t>хода</a:t>
            </a:r>
            <a:r>
              <a:rPr lang="en-US" sz="2400" dirty="0" smtClean="0"/>
              <a:t>…? </a:t>
            </a:r>
            <a:r>
              <a:rPr lang="sr-Cyrl-RS" sz="2400" dirty="0" smtClean="0"/>
              <a:t>Први</a:t>
            </a:r>
            <a:r>
              <a:rPr lang="en-US" sz="2400" dirty="0" smtClean="0"/>
              <a:t> </a:t>
            </a:r>
            <a:r>
              <a:rPr lang="sr-Cyrl-RS" sz="2400" dirty="0" smtClean="0"/>
              <a:t>зуби</a:t>
            </a:r>
            <a:r>
              <a:rPr lang="en-US" sz="2400" dirty="0" smtClean="0"/>
              <a:t>, </a:t>
            </a:r>
            <a:r>
              <a:rPr lang="sr-Cyrl-RS" sz="2400" dirty="0" smtClean="0"/>
              <a:t>прве</a:t>
            </a:r>
            <a:r>
              <a:rPr lang="en-US" sz="2400" dirty="0" smtClean="0"/>
              <a:t> </a:t>
            </a:r>
            <a:r>
              <a:rPr lang="sr-Cyrl-RS" sz="2400" dirty="0" smtClean="0"/>
              <a:t>речи</a:t>
            </a:r>
            <a:r>
              <a:rPr lang="en-US" sz="2400" dirty="0" smtClean="0"/>
              <a:t>? </a:t>
            </a:r>
            <a:r>
              <a:rPr lang="sr-Cyrl-RS" sz="2400" dirty="0" smtClean="0"/>
              <a:t>Поређење</a:t>
            </a:r>
            <a:r>
              <a:rPr lang="en-US" sz="2400" dirty="0" smtClean="0"/>
              <a:t> </a:t>
            </a:r>
            <a:r>
              <a:rPr lang="sr-Cyrl-RS" sz="2400" dirty="0" smtClean="0"/>
              <a:t>са</a:t>
            </a:r>
            <a:r>
              <a:rPr lang="en-US" sz="2400" dirty="0" smtClean="0"/>
              <a:t> </a:t>
            </a:r>
            <a:r>
              <a:rPr lang="sr-Cyrl-RS" sz="2400" dirty="0" smtClean="0"/>
              <a:t>развојем</a:t>
            </a:r>
            <a:r>
              <a:rPr lang="en-US" sz="2400" dirty="0" smtClean="0"/>
              <a:t> </a:t>
            </a:r>
            <a:r>
              <a:rPr lang="sr-Cyrl-RS" sz="2400" dirty="0" smtClean="0"/>
              <a:t>брата</a:t>
            </a:r>
            <a:r>
              <a:rPr lang="en-US" sz="2400" dirty="0" smtClean="0"/>
              <a:t>, </a:t>
            </a:r>
            <a:r>
              <a:rPr lang="sr-Cyrl-RS" sz="2400" dirty="0" smtClean="0"/>
              <a:t>сестре</a:t>
            </a:r>
            <a:r>
              <a:rPr lang="en-US" sz="2400" dirty="0" smtClean="0"/>
              <a:t>, </a:t>
            </a:r>
            <a:r>
              <a:rPr lang="sr-Cyrl-RS" sz="2400" dirty="0" smtClean="0"/>
              <a:t>родитеља</a:t>
            </a:r>
            <a:r>
              <a:rPr lang="en-US" sz="2400" dirty="0" smtClean="0"/>
              <a:t>? </a:t>
            </a:r>
            <a:r>
              <a:rPr lang="sr-Cyrl-RS" sz="2400" dirty="0" smtClean="0"/>
              <a:t>Од</a:t>
            </a:r>
            <a:r>
              <a:rPr lang="en-US" sz="2400" dirty="0" smtClean="0"/>
              <a:t> </a:t>
            </a:r>
            <a:r>
              <a:rPr lang="sr-Cyrl-RS" sz="2400" dirty="0" smtClean="0"/>
              <a:t>када</a:t>
            </a:r>
            <a:r>
              <a:rPr lang="en-US" sz="2400" dirty="0" smtClean="0"/>
              <a:t> </a:t>
            </a:r>
            <a:r>
              <a:rPr lang="sr-Cyrl-RS" sz="2400" dirty="0" smtClean="0"/>
              <a:t>контролише</a:t>
            </a:r>
            <a:r>
              <a:rPr lang="en-US" sz="2400" dirty="0" smtClean="0"/>
              <a:t> </a:t>
            </a:r>
            <a:r>
              <a:rPr lang="sr-Cyrl-RS" sz="2400" dirty="0" smtClean="0"/>
              <a:t>мокрење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дефекацију</a:t>
            </a:r>
            <a:r>
              <a:rPr lang="en-US" sz="2400" dirty="0" smtClean="0"/>
              <a:t>? </a:t>
            </a:r>
            <a:r>
              <a:rPr lang="sr-Cyrl-RS" sz="2400" dirty="0" smtClean="0"/>
              <a:t>Прекид</a:t>
            </a:r>
            <a:r>
              <a:rPr lang="en-US" sz="2400" dirty="0" smtClean="0"/>
              <a:t> </a:t>
            </a:r>
            <a:r>
              <a:rPr lang="sr-Cyrl-RS" sz="2400" dirty="0" smtClean="0"/>
              <a:t>раста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неуобичајени</a:t>
            </a:r>
            <a:r>
              <a:rPr lang="en-US" sz="2400" dirty="0" smtClean="0"/>
              <a:t> </a:t>
            </a:r>
            <a:r>
              <a:rPr lang="sr-Cyrl-RS" sz="2400" dirty="0" smtClean="0"/>
              <a:t>раст</a:t>
            </a:r>
            <a:r>
              <a:rPr lang="en-US" sz="2400" dirty="0" smtClean="0"/>
              <a:t>? </a:t>
            </a:r>
            <a:r>
              <a:rPr lang="sr-Cyrl-RS" sz="2400" dirty="0" smtClean="0"/>
              <a:t>Полазак</a:t>
            </a:r>
            <a:r>
              <a:rPr lang="en-US" sz="2400" dirty="0" smtClean="0"/>
              <a:t> </a:t>
            </a:r>
            <a:r>
              <a:rPr lang="sr-Cyrl-RS" sz="2400" dirty="0" smtClean="0"/>
              <a:t>у</a:t>
            </a:r>
            <a:r>
              <a:rPr lang="en-US" sz="2400" dirty="0" smtClean="0"/>
              <a:t> </a:t>
            </a:r>
            <a:r>
              <a:rPr lang="sr-Cyrl-RS" sz="2400" dirty="0" smtClean="0"/>
              <a:t>школу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успех</a:t>
            </a:r>
            <a:r>
              <a:rPr lang="en-US" sz="2400" dirty="0" smtClean="0"/>
              <a:t>? </a:t>
            </a:r>
            <a:r>
              <a:rPr lang="sr-Cyrl-RS" sz="2400" dirty="0" smtClean="0"/>
              <a:t>Друштвеност</a:t>
            </a:r>
            <a:r>
              <a:rPr lang="en-US" sz="2400" dirty="0" smtClean="0"/>
              <a:t>, </a:t>
            </a:r>
            <a:r>
              <a:rPr lang="sr-Cyrl-RS" sz="2400" dirty="0" smtClean="0"/>
              <a:t>зависност</a:t>
            </a:r>
            <a:r>
              <a:rPr lang="en-US" sz="2400" dirty="0" smtClean="0"/>
              <a:t> </a:t>
            </a:r>
            <a:r>
              <a:rPr lang="sr-Cyrl-RS" sz="2400" dirty="0" smtClean="0"/>
              <a:t>од</a:t>
            </a:r>
            <a:r>
              <a:rPr lang="en-US" sz="2400" dirty="0" smtClean="0"/>
              <a:t> </a:t>
            </a:r>
            <a:r>
              <a:rPr lang="sr-Cyrl-RS" sz="2400" dirty="0" smtClean="0"/>
              <a:t>родитеља</a:t>
            </a:r>
            <a:r>
              <a:rPr lang="en-US" sz="2400" dirty="0" smtClean="0"/>
              <a:t>? </a:t>
            </a:r>
            <a:endParaRPr lang="en-GB" sz="2400" b="1" u="sng" dirty="0" smtClean="0"/>
          </a:p>
          <a:p>
            <a:pPr lvl="0"/>
            <a:r>
              <a:rPr lang="sr-Cyrl-RS" sz="2400" b="1" dirty="0" smtClean="0"/>
              <a:t>ИМУНИЗАЦИЈА</a:t>
            </a:r>
            <a:r>
              <a:rPr lang="en-US" sz="2400" dirty="0" smtClean="0"/>
              <a:t>: </a:t>
            </a:r>
            <a:r>
              <a:rPr lang="sr-Cyrl-RS" sz="2400" dirty="0" smtClean="0"/>
              <a:t>БЦГ</a:t>
            </a:r>
            <a:r>
              <a:rPr lang="en-US" sz="2400" dirty="0" smtClean="0"/>
              <a:t>, </a:t>
            </a:r>
            <a:r>
              <a:rPr lang="sr-Cyrl-RS" sz="2400" dirty="0" smtClean="0"/>
              <a:t>ДиТеПер</a:t>
            </a:r>
            <a:r>
              <a:rPr lang="en-US" sz="2400" dirty="0" smtClean="0"/>
              <a:t>,</a:t>
            </a:r>
            <a:r>
              <a:rPr lang="sr-Cyrl-RS" sz="2400" dirty="0" smtClean="0"/>
              <a:t> вакцина против</a:t>
            </a:r>
            <a:r>
              <a:rPr lang="en-US" sz="2400" dirty="0" smtClean="0"/>
              <a:t> </a:t>
            </a:r>
            <a:r>
              <a:rPr lang="sr-Cyrl-RS" sz="2400" dirty="0" smtClean="0"/>
              <a:t>морбила</a:t>
            </a:r>
            <a:r>
              <a:rPr lang="en-US" sz="2400" dirty="0" smtClean="0"/>
              <a:t>, </a:t>
            </a:r>
            <a:r>
              <a:rPr lang="sr-Cyrl-RS" sz="2400" dirty="0" smtClean="0"/>
              <a:t>паротитиса</a:t>
            </a:r>
            <a:r>
              <a:rPr lang="en-US" sz="2400" dirty="0" smtClean="0"/>
              <a:t>, </a:t>
            </a:r>
            <a:r>
              <a:rPr lang="sr-Cyrl-RS" sz="2400" dirty="0" smtClean="0"/>
              <a:t>рубеле</a:t>
            </a:r>
            <a:r>
              <a:rPr lang="en-US" sz="2400" dirty="0" smtClean="0"/>
              <a:t>, </a:t>
            </a:r>
            <a:r>
              <a:rPr lang="sr-Cyrl-RS" sz="2400" dirty="0" smtClean="0"/>
              <a:t>полиомијелитиса</a:t>
            </a:r>
            <a:endParaRPr lang="en-GB" sz="2400" b="1" u="sng" dirty="0" smtClean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18488" cy="1295400"/>
          </a:xfrm>
        </p:spPr>
        <p:txBody>
          <a:bodyPr/>
          <a:lstStyle/>
          <a:p>
            <a:pPr algn="ctr"/>
            <a:r>
              <a:rPr lang="sr-Cyrl-RS" sz="3600" dirty="0" smtClean="0"/>
              <a:t>Анамнеза</a:t>
            </a:r>
            <a:r>
              <a:rPr lang="sr-Latn-RS" sz="3600" dirty="0" smtClean="0"/>
              <a:t> </a:t>
            </a:r>
            <a:r>
              <a:rPr lang="sr-Cyrl-RS" sz="3600" dirty="0" smtClean="0"/>
              <a:t>у</a:t>
            </a:r>
            <a:r>
              <a:rPr lang="sr-Latn-RS" sz="3600" dirty="0" smtClean="0"/>
              <a:t> </a:t>
            </a:r>
            <a:r>
              <a:rPr lang="sr-Cyrl-RS" sz="3600" dirty="0" smtClean="0"/>
              <a:t>педијатрији</a:t>
            </a:r>
            <a:endParaRPr lang="en-GB" sz="3600" dirty="0"/>
          </a:p>
        </p:txBody>
      </p:sp>
    </p:spTree>
  </p:cSld>
  <p:clrMapOvr>
    <a:masterClrMapping/>
  </p:clrMapOvr>
  <p:transition advTm="13503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363272" cy="4411662"/>
          </a:xfrm>
        </p:spPr>
        <p:txBody>
          <a:bodyPr/>
          <a:lstStyle/>
          <a:p>
            <a:pPr lvl="0"/>
            <a:r>
              <a:rPr lang="sr-Cyrl-RS" sz="2400" b="1" dirty="0" smtClean="0"/>
              <a:t>ПОРОДИЧНА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АНАМНЕЗА</a:t>
            </a:r>
            <a:r>
              <a:rPr lang="en-US" sz="2400" dirty="0" smtClean="0"/>
              <a:t>: </a:t>
            </a:r>
            <a:r>
              <a:rPr lang="sr-Cyrl-RS" sz="2400" dirty="0" smtClean="0"/>
              <a:t>старост</a:t>
            </a:r>
            <a:r>
              <a:rPr lang="en-US" sz="2400" dirty="0" smtClean="0"/>
              <a:t> </a:t>
            </a:r>
            <a:r>
              <a:rPr lang="sr-Cyrl-RS" sz="2400" dirty="0" smtClean="0"/>
              <a:t>родитеља</a:t>
            </a:r>
            <a:r>
              <a:rPr lang="en-US" sz="2400" dirty="0" smtClean="0"/>
              <a:t>, </a:t>
            </a:r>
            <a:r>
              <a:rPr lang="sr-Cyrl-RS" sz="2400" dirty="0" smtClean="0"/>
              <a:t>њихово</a:t>
            </a:r>
            <a:r>
              <a:rPr lang="en-US" sz="2400" dirty="0" smtClean="0"/>
              <a:t> </a:t>
            </a:r>
            <a:r>
              <a:rPr lang="sr-Cyrl-RS" sz="2400" dirty="0" smtClean="0"/>
              <a:t>здравствено</a:t>
            </a:r>
            <a:r>
              <a:rPr lang="en-US" sz="2400" dirty="0" smtClean="0"/>
              <a:t> </a:t>
            </a:r>
            <a:r>
              <a:rPr lang="sr-Cyrl-RS" sz="2400" dirty="0" smtClean="0"/>
              <a:t>стање</a:t>
            </a:r>
            <a:r>
              <a:rPr lang="en-US" sz="2400" dirty="0" smtClean="0"/>
              <a:t>, </a:t>
            </a:r>
            <a:r>
              <a:rPr lang="sr-Cyrl-RS" sz="2400" dirty="0" smtClean="0"/>
              <a:t>занимање</a:t>
            </a:r>
            <a:r>
              <a:rPr lang="en-US" sz="2400" dirty="0" smtClean="0"/>
              <a:t>, </a:t>
            </a:r>
            <a:r>
              <a:rPr lang="sr-Cyrl-RS" sz="2400" dirty="0" smtClean="0"/>
              <a:t>односи</a:t>
            </a:r>
            <a:r>
              <a:rPr lang="en-US" sz="2400" dirty="0" smtClean="0"/>
              <a:t> </a:t>
            </a:r>
            <a:r>
              <a:rPr lang="sr-Cyrl-RS" sz="2400" dirty="0" smtClean="0"/>
              <a:t>у</a:t>
            </a:r>
            <a:r>
              <a:rPr lang="en-US" sz="2400" dirty="0" smtClean="0"/>
              <a:t> </a:t>
            </a:r>
            <a:r>
              <a:rPr lang="sr-Cyrl-RS" sz="2400" dirty="0" smtClean="0"/>
              <a:t>породици</a:t>
            </a:r>
            <a:r>
              <a:rPr lang="en-US" sz="2400" dirty="0" smtClean="0"/>
              <a:t>, </a:t>
            </a:r>
            <a:r>
              <a:rPr lang="sr-Cyrl-RS" sz="2400" dirty="0" smtClean="0"/>
              <a:t>здравствено</a:t>
            </a:r>
            <a:r>
              <a:rPr lang="en-US" sz="2400" dirty="0" smtClean="0"/>
              <a:t> </a:t>
            </a:r>
            <a:r>
              <a:rPr lang="sr-Cyrl-RS" sz="2400" dirty="0" smtClean="0"/>
              <a:t>стање</a:t>
            </a:r>
            <a:r>
              <a:rPr lang="en-US" sz="2400" dirty="0" smtClean="0"/>
              <a:t> </a:t>
            </a:r>
            <a:r>
              <a:rPr lang="sr-Cyrl-RS" sz="2400" dirty="0" smtClean="0"/>
              <a:t>браће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сестара</a:t>
            </a:r>
            <a:r>
              <a:rPr lang="en-US" sz="2400" dirty="0" smtClean="0"/>
              <a:t>, </a:t>
            </a:r>
            <a:r>
              <a:rPr lang="sr-Cyrl-RS" sz="2400" dirty="0" smtClean="0"/>
              <a:t>мртворођена</a:t>
            </a:r>
            <a:r>
              <a:rPr lang="en-US" sz="2400" dirty="0" smtClean="0"/>
              <a:t> </a:t>
            </a:r>
            <a:r>
              <a:rPr lang="sr-Cyrl-RS" sz="2400" dirty="0" smtClean="0"/>
              <a:t>деца</a:t>
            </a:r>
            <a:r>
              <a:rPr lang="en-US" sz="2400" dirty="0" smtClean="0"/>
              <a:t>, </a:t>
            </a:r>
            <a:r>
              <a:rPr lang="sr-Cyrl-RS" sz="2400" dirty="0" smtClean="0"/>
              <a:t>спонтани</a:t>
            </a:r>
            <a:r>
              <a:rPr lang="en-US" sz="2400" dirty="0" smtClean="0"/>
              <a:t> </a:t>
            </a:r>
            <a:r>
              <a:rPr lang="sr-Cyrl-RS" sz="2400" dirty="0" smtClean="0"/>
              <a:t>абортуси</a:t>
            </a:r>
            <a:r>
              <a:rPr lang="en-US" sz="2400" dirty="0" smtClean="0"/>
              <a:t>? </a:t>
            </a:r>
            <a:r>
              <a:rPr lang="sr-Cyrl-RS" sz="2400" dirty="0" smtClean="0"/>
              <a:t>Узрок</a:t>
            </a:r>
            <a:r>
              <a:rPr lang="en-US" sz="2400" dirty="0" smtClean="0"/>
              <a:t> </a:t>
            </a:r>
            <a:r>
              <a:rPr lang="sr-Cyrl-RS" sz="2400" dirty="0" smtClean="0"/>
              <a:t>смрти</a:t>
            </a:r>
            <a:r>
              <a:rPr lang="en-US" sz="2400" dirty="0" smtClean="0"/>
              <a:t> </a:t>
            </a:r>
            <a:r>
              <a:rPr lang="sr-Cyrl-RS" sz="2400" dirty="0" smtClean="0"/>
              <a:t>чланова</a:t>
            </a:r>
            <a:r>
              <a:rPr lang="en-US" sz="2400" dirty="0" smtClean="0"/>
              <a:t> </a:t>
            </a:r>
            <a:r>
              <a:rPr lang="sr-Cyrl-RS" sz="2400" dirty="0" smtClean="0"/>
              <a:t>породице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доба</a:t>
            </a:r>
            <a:r>
              <a:rPr lang="en-US" sz="2400" dirty="0" smtClean="0"/>
              <a:t> </a:t>
            </a:r>
            <a:r>
              <a:rPr lang="sr-Cyrl-RS" sz="2400" dirty="0" smtClean="0"/>
              <a:t>старости</a:t>
            </a:r>
            <a:r>
              <a:rPr lang="en-US" sz="2400" dirty="0" smtClean="0"/>
              <a:t>? </a:t>
            </a:r>
            <a:r>
              <a:rPr lang="sr-Cyrl-RS" sz="2400" dirty="0" smtClean="0"/>
              <a:t>Конституционалне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наследне</a:t>
            </a:r>
            <a:r>
              <a:rPr lang="en-US" sz="2400" dirty="0" smtClean="0"/>
              <a:t> </a:t>
            </a:r>
            <a:r>
              <a:rPr lang="sr-Cyrl-RS" sz="2400" dirty="0" smtClean="0"/>
              <a:t>болести</a:t>
            </a:r>
            <a:r>
              <a:rPr lang="en-US" sz="2400" dirty="0" smtClean="0"/>
              <a:t> (</a:t>
            </a:r>
            <a:r>
              <a:rPr lang="sr-Cyrl-RS" sz="2400" dirty="0" smtClean="0"/>
              <a:t>дијабетес</a:t>
            </a:r>
            <a:r>
              <a:rPr lang="en-US" sz="2400" dirty="0" smtClean="0"/>
              <a:t> </a:t>
            </a:r>
            <a:r>
              <a:rPr lang="sr-Cyrl-RS" sz="2400" dirty="0" smtClean="0"/>
              <a:t>мелитус</a:t>
            </a:r>
            <a:r>
              <a:rPr lang="en-US" sz="2400" dirty="0" smtClean="0"/>
              <a:t>, </a:t>
            </a:r>
            <a:r>
              <a:rPr lang="sr-Cyrl-RS" sz="2400" dirty="0" smtClean="0"/>
              <a:t>епилепсија</a:t>
            </a:r>
            <a:r>
              <a:rPr lang="en-US" sz="2400" dirty="0" smtClean="0"/>
              <a:t>, </a:t>
            </a:r>
            <a:r>
              <a:rPr lang="sr-Cyrl-RS" sz="2400" dirty="0" smtClean="0"/>
              <a:t>конвулзије</a:t>
            </a:r>
            <a:r>
              <a:rPr lang="en-US" sz="2400" dirty="0" smtClean="0"/>
              <a:t>, </a:t>
            </a:r>
            <a:r>
              <a:rPr lang="sr-Cyrl-RS" sz="2400" dirty="0" smtClean="0"/>
              <a:t>алергије</a:t>
            </a:r>
            <a:r>
              <a:rPr lang="en-US" sz="2400" dirty="0" smtClean="0"/>
              <a:t>, </a:t>
            </a:r>
            <a:r>
              <a:rPr lang="sr-Cyrl-RS" sz="2400" dirty="0" smtClean="0"/>
              <a:t>респираторне</a:t>
            </a:r>
            <a:r>
              <a:rPr lang="en-US" sz="2400" dirty="0" smtClean="0"/>
              <a:t> </a:t>
            </a:r>
            <a:r>
              <a:rPr lang="sr-Cyrl-RS" sz="2400" dirty="0" smtClean="0"/>
              <a:t>болести</a:t>
            </a:r>
            <a:r>
              <a:rPr lang="en-US" sz="2400" dirty="0" smtClean="0"/>
              <a:t>, </a:t>
            </a:r>
            <a:r>
              <a:rPr lang="sr-Cyrl-RS" sz="2400" dirty="0" smtClean="0"/>
              <a:t>срчане</a:t>
            </a:r>
            <a:r>
              <a:rPr lang="en-US" sz="2400" dirty="0" smtClean="0"/>
              <a:t> </a:t>
            </a:r>
            <a:r>
              <a:rPr lang="sr-Cyrl-RS" sz="2400" dirty="0" smtClean="0"/>
              <a:t>мане</a:t>
            </a:r>
            <a:r>
              <a:rPr lang="en-US" sz="2400" dirty="0" smtClean="0"/>
              <a:t>…)?</a:t>
            </a:r>
            <a:endParaRPr lang="en-GB" sz="2400" b="1" u="sng" dirty="0" smtClean="0"/>
          </a:p>
          <a:p>
            <a:pPr lvl="0"/>
            <a:r>
              <a:rPr lang="sr-Cyrl-RS" sz="2400" b="1" dirty="0" smtClean="0"/>
              <a:t>НАВИКЕ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ДЕТЕТА</a:t>
            </a:r>
            <a:r>
              <a:rPr lang="en-US" sz="2400" dirty="0" smtClean="0"/>
              <a:t>: </a:t>
            </a:r>
            <a:r>
              <a:rPr lang="sr-Cyrl-RS" sz="2400" dirty="0" smtClean="0"/>
              <a:t>апетит</a:t>
            </a:r>
            <a:r>
              <a:rPr lang="en-US" sz="2400" dirty="0" smtClean="0"/>
              <a:t>, </a:t>
            </a:r>
            <a:r>
              <a:rPr lang="sr-Cyrl-RS" sz="2400" dirty="0" smtClean="0"/>
              <a:t>сан</a:t>
            </a:r>
            <a:r>
              <a:rPr lang="en-US" sz="2400" dirty="0" smtClean="0"/>
              <a:t>, </a:t>
            </a:r>
            <a:r>
              <a:rPr lang="sr-Cyrl-RS" sz="2400" dirty="0" smtClean="0"/>
              <a:t>ноћни</a:t>
            </a:r>
            <a:r>
              <a:rPr lang="en-US" sz="2400" dirty="0" smtClean="0"/>
              <a:t> </a:t>
            </a:r>
            <a:r>
              <a:rPr lang="sr-Cyrl-RS" sz="2400" dirty="0" smtClean="0"/>
              <a:t>страхови</a:t>
            </a:r>
            <a:r>
              <a:rPr lang="en-US" sz="2400" dirty="0" smtClean="0"/>
              <a:t>, </a:t>
            </a:r>
            <a:r>
              <a:rPr lang="sr-Cyrl-RS" sz="2400" dirty="0" smtClean="0"/>
              <a:t>ноћно</a:t>
            </a:r>
            <a:r>
              <a:rPr lang="en-US" sz="2400" dirty="0" smtClean="0"/>
              <a:t> </a:t>
            </a:r>
            <a:r>
              <a:rPr lang="sr-Cyrl-RS" sz="2400" dirty="0" smtClean="0"/>
              <a:t>мокрење</a:t>
            </a:r>
            <a:r>
              <a:rPr lang="en-US" sz="2400" dirty="0" smtClean="0"/>
              <a:t>, </a:t>
            </a:r>
            <a:r>
              <a:rPr lang="sr-Cyrl-RS" sz="2400" dirty="0" smtClean="0"/>
              <a:t>сисање</a:t>
            </a:r>
            <a:r>
              <a:rPr lang="en-US" sz="2400" dirty="0" smtClean="0"/>
              <a:t> </a:t>
            </a:r>
            <a:r>
              <a:rPr lang="sr-Cyrl-RS" sz="2400" dirty="0" smtClean="0"/>
              <a:t>палца</a:t>
            </a:r>
            <a:r>
              <a:rPr lang="en-US" sz="2400" dirty="0" smtClean="0"/>
              <a:t>, </a:t>
            </a:r>
            <a:r>
              <a:rPr lang="sr-Cyrl-RS" sz="2400" dirty="0" smtClean="0"/>
              <a:t>грижење</a:t>
            </a:r>
            <a:r>
              <a:rPr lang="en-US" sz="2400" dirty="0" smtClean="0"/>
              <a:t> </a:t>
            </a:r>
            <a:r>
              <a:rPr lang="sr-Cyrl-RS" sz="2400" dirty="0" smtClean="0"/>
              <a:t>ноктију</a:t>
            </a:r>
            <a:r>
              <a:rPr lang="en-US" sz="2400" dirty="0" smtClean="0"/>
              <a:t>, </a:t>
            </a:r>
            <a:r>
              <a:rPr lang="sr-Cyrl-RS" sz="2400" dirty="0" smtClean="0"/>
              <a:t>тикови</a:t>
            </a:r>
            <a:r>
              <a:rPr lang="en-US" sz="2400" dirty="0" smtClean="0"/>
              <a:t>, </a:t>
            </a:r>
            <a:r>
              <a:rPr lang="sr-Cyrl-RS" sz="2400" dirty="0" smtClean="0"/>
              <a:t>изливи</a:t>
            </a:r>
            <a:r>
              <a:rPr lang="en-US" sz="2400" dirty="0" smtClean="0"/>
              <a:t> </a:t>
            </a:r>
            <a:r>
              <a:rPr lang="sr-Cyrl-RS" sz="2400" dirty="0" smtClean="0"/>
              <a:t>гнева</a:t>
            </a:r>
            <a:r>
              <a:rPr lang="en-US" sz="2400" dirty="0" smtClean="0"/>
              <a:t>…</a:t>
            </a:r>
            <a:endParaRPr lang="en-GB" sz="2400" b="1" u="sng" dirty="0" smtClean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18488" cy="1295400"/>
          </a:xfrm>
        </p:spPr>
        <p:txBody>
          <a:bodyPr/>
          <a:lstStyle/>
          <a:p>
            <a:pPr algn="ctr"/>
            <a:r>
              <a:rPr lang="sr-Cyrl-RS" sz="3600" dirty="0" smtClean="0"/>
              <a:t>Анамнеза</a:t>
            </a:r>
            <a:r>
              <a:rPr lang="sr-Latn-RS" sz="3600" dirty="0" smtClean="0"/>
              <a:t> </a:t>
            </a:r>
            <a:r>
              <a:rPr lang="sr-Cyrl-RS" sz="3600" dirty="0" smtClean="0"/>
              <a:t>у</a:t>
            </a:r>
            <a:r>
              <a:rPr lang="sr-Latn-RS" sz="3600" dirty="0" smtClean="0"/>
              <a:t> </a:t>
            </a:r>
            <a:r>
              <a:rPr lang="sr-Cyrl-RS" sz="3600" dirty="0" smtClean="0"/>
              <a:t>педијатрији</a:t>
            </a:r>
            <a:endParaRPr lang="en-GB" sz="3600" dirty="0"/>
          </a:p>
        </p:txBody>
      </p:sp>
    </p:spTree>
  </p:cSld>
  <p:clrMapOvr>
    <a:masterClrMapping/>
  </p:clrMapOvr>
  <p:transition advTm="7253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229600" cy="4411662"/>
          </a:xfrm>
        </p:spPr>
        <p:txBody>
          <a:bodyPr/>
          <a:lstStyle/>
          <a:p>
            <a:pPr lvl="0"/>
            <a:r>
              <a:rPr lang="sr-Cyrl-RS" sz="2400" b="1" dirty="0" smtClean="0"/>
              <a:t>СОЦИЈАЛНО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СТАМБЕНЕ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ПРИЛИКЕ</a:t>
            </a:r>
            <a:r>
              <a:rPr lang="en-US" sz="2400" dirty="0" smtClean="0"/>
              <a:t>: </a:t>
            </a:r>
            <a:endParaRPr lang="sr-Latn-RS" sz="2400" dirty="0" smtClean="0"/>
          </a:p>
          <a:p>
            <a:pPr lvl="0" indent="20638"/>
            <a:r>
              <a:rPr lang="sr-Cyrl-RS" sz="2400" dirty="0" smtClean="0"/>
              <a:t>стамбени</a:t>
            </a:r>
            <a:r>
              <a:rPr lang="en-US" sz="2400" dirty="0" smtClean="0"/>
              <a:t> </a:t>
            </a:r>
            <a:r>
              <a:rPr lang="sr-Cyrl-RS" sz="2400" dirty="0" smtClean="0"/>
              <a:t>услови</a:t>
            </a:r>
            <a:r>
              <a:rPr lang="en-US" sz="2400" dirty="0" smtClean="0"/>
              <a:t>, </a:t>
            </a:r>
            <a:r>
              <a:rPr lang="sr-Cyrl-RS" sz="2400" dirty="0" smtClean="0"/>
              <a:t>загревање</a:t>
            </a:r>
            <a:r>
              <a:rPr lang="en-US" sz="2400" dirty="0" smtClean="0"/>
              <a:t> </a:t>
            </a:r>
            <a:r>
              <a:rPr lang="sr-Cyrl-RS" sz="2400" dirty="0" smtClean="0"/>
              <a:t>стана</a:t>
            </a:r>
            <a:r>
              <a:rPr lang="en-US" sz="2400" dirty="0" smtClean="0"/>
              <a:t>, </a:t>
            </a:r>
            <a:r>
              <a:rPr lang="sr-Cyrl-RS" sz="2400" dirty="0" smtClean="0"/>
              <a:t>температура</a:t>
            </a:r>
            <a:r>
              <a:rPr lang="en-US" sz="2400" dirty="0" smtClean="0"/>
              <a:t> </a:t>
            </a:r>
            <a:r>
              <a:rPr lang="sr-Cyrl-RS" sz="2400" dirty="0" smtClean="0"/>
              <a:t>просторија</a:t>
            </a:r>
            <a:r>
              <a:rPr lang="en-US" sz="2400" dirty="0" smtClean="0"/>
              <a:t>, </a:t>
            </a:r>
            <a:r>
              <a:rPr lang="sr-Cyrl-RS" sz="2400" dirty="0" smtClean="0"/>
              <a:t>постељина</a:t>
            </a:r>
            <a:r>
              <a:rPr lang="en-US" sz="2400" dirty="0" smtClean="0"/>
              <a:t>? </a:t>
            </a:r>
            <a:r>
              <a:rPr lang="sr-Cyrl-RS" sz="2400" dirty="0" smtClean="0"/>
              <a:t>Ко</a:t>
            </a:r>
            <a:r>
              <a:rPr lang="en-US" sz="2400" dirty="0" smtClean="0"/>
              <a:t> </a:t>
            </a:r>
            <a:r>
              <a:rPr lang="sr-Cyrl-RS" sz="2400" dirty="0" smtClean="0"/>
              <a:t>чува</a:t>
            </a:r>
            <a:r>
              <a:rPr lang="en-US" sz="2400" dirty="0" smtClean="0"/>
              <a:t> </a:t>
            </a:r>
            <a:r>
              <a:rPr lang="sr-Cyrl-RS" sz="2400" dirty="0" smtClean="0"/>
              <a:t>дете</a:t>
            </a:r>
            <a:r>
              <a:rPr lang="en-US" sz="2400" dirty="0" smtClean="0"/>
              <a:t> </a:t>
            </a:r>
            <a:r>
              <a:rPr lang="sr-Cyrl-RS" sz="2400" dirty="0" smtClean="0"/>
              <a:t>када</a:t>
            </a:r>
            <a:r>
              <a:rPr lang="en-US" sz="2400" dirty="0" smtClean="0"/>
              <a:t> </a:t>
            </a:r>
            <a:r>
              <a:rPr lang="sr-Cyrl-RS" sz="2400" dirty="0" smtClean="0"/>
              <a:t>родитељи</a:t>
            </a:r>
            <a:r>
              <a:rPr lang="en-US" sz="2400" dirty="0" smtClean="0"/>
              <a:t> </a:t>
            </a:r>
            <a:r>
              <a:rPr lang="sr-Cyrl-RS" sz="2400" dirty="0" smtClean="0"/>
              <a:t>раде</a:t>
            </a:r>
            <a:r>
              <a:rPr lang="en-US" sz="2400" dirty="0" smtClean="0"/>
              <a:t>? </a:t>
            </a:r>
            <a:r>
              <a:rPr lang="sr-Cyrl-RS" sz="2400" dirty="0" smtClean="0"/>
              <a:t>Боравак детета у природи? Материјалне</a:t>
            </a:r>
            <a:r>
              <a:rPr lang="en-US" sz="2400" dirty="0" smtClean="0"/>
              <a:t> </a:t>
            </a:r>
            <a:r>
              <a:rPr lang="sr-Cyrl-RS" sz="2400" dirty="0" smtClean="0"/>
              <a:t>прилике</a:t>
            </a:r>
            <a:r>
              <a:rPr lang="en-US" sz="2400" dirty="0" smtClean="0"/>
              <a:t>? </a:t>
            </a:r>
            <a:endParaRPr lang="en-GB" sz="2400" b="1" u="sng" dirty="0" smtClean="0"/>
          </a:p>
          <a:p>
            <a:pPr lvl="0"/>
            <a:r>
              <a:rPr lang="sr-Cyrl-RS" sz="2400" b="1" dirty="0" smtClean="0"/>
              <a:t>ЕПИДЕМИОЛОШКЕ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ПРИЛИКЕ</a:t>
            </a:r>
            <a:r>
              <a:rPr lang="en-US" sz="2400" dirty="0" smtClean="0"/>
              <a:t>: </a:t>
            </a:r>
            <a:endParaRPr lang="sr-Latn-RS" sz="2400" dirty="0" smtClean="0"/>
          </a:p>
          <a:p>
            <a:pPr lvl="0" indent="20638"/>
            <a:r>
              <a:rPr lang="sr-Cyrl-RS" sz="2400" dirty="0" smtClean="0"/>
              <a:t>Слична</a:t>
            </a:r>
            <a:r>
              <a:rPr lang="en-US" sz="2400" dirty="0" smtClean="0"/>
              <a:t> </a:t>
            </a:r>
            <a:r>
              <a:rPr lang="sr-Cyrl-RS" sz="2400" dirty="0" smtClean="0"/>
              <a:t>обољења</a:t>
            </a:r>
            <a:r>
              <a:rPr lang="en-US" sz="2400" dirty="0" smtClean="0"/>
              <a:t> </a:t>
            </a:r>
            <a:r>
              <a:rPr lang="sr-Cyrl-RS" sz="2400" dirty="0" smtClean="0"/>
              <a:t>у</a:t>
            </a:r>
            <a:r>
              <a:rPr lang="en-US" sz="2400" dirty="0" smtClean="0"/>
              <a:t> </a:t>
            </a:r>
            <a:r>
              <a:rPr lang="sr-Cyrl-RS" sz="2400" dirty="0" smtClean="0"/>
              <a:t>породици</a:t>
            </a:r>
            <a:r>
              <a:rPr lang="en-US" sz="2400" dirty="0" smtClean="0"/>
              <a:t>, </a:t>
            </a:r>
            <a:r>
              <a:rPr lang="sr-Cyrl-RS" sz="2400" dirty="0" smtClean="0"/>
              <a:t>школи</a:t>
            </a:r>
            <a:r>
              <a:rPr lang="en-US" sz="2400" dirty="0" smtClean="0"/>
              <a:t>, </a:t>
            </a:r>
            <a:r>
              <a:rPr lang="sr-Cyrl-RS" sz="2400" dirty="0" smtClean="0"/>
              <a:t>путовања</a:t>
            </a:r>
            <a:r>
              <a:rPr lang="en-US" sz="2400" dirty="0" smtClean="0"/>
              <a:t>, </a:t>
            </a:r>
            <a:r>
              <a:rPr lang="sr-Cyrl-RS" sz="2400" dirty="0" smtClean="0"/>
              <a:t>посете</a:t>
            </a:r>
            <a:r>
              <a:rPr lang="en-US" sz="2400" dirty="0" smtClean="0"/>
              <a:t>, </a:t>
            </a:r>
            <a:r>
              <a:rPr lang="sr-Cyrl-RS" sz="2400" dirty="0" smtClean="0"/>
              <a:t>пријем</a:t>
            </a:r>
            <a:r>
              <a:rPr lang="en-US" sz="2400" dirty="0" smtClean="0"/>
              <a:t> </a:t>
            </a:r>
            <a:r>
              <a:rPr lang="sr-Cyrl-RS" sz="2400" dirty="0" smtClean="0"/>
              <a:t>гостију</a:t>
            </a:r>
            <a:r>
              <a:rPr lang="en-US" sz="2400" dirty="0" smtClean="0"/>
              <a:t> </a:t>
            </a:r>
            <a:r>
              <a:rPr lang="sr-Cyrl-RS" sz="2400" dirty="0" smtClean="0"/>
              <a:t>са</a:t>
            </a:r>
            <a:r>
              <a:rPr lang="en-US" sz="2400" dirty="0" smtClean="0"/>
              <a:t> </a:t>
            </a:r>
            <a:r>
              <a:rPr lang="sr-Cyrl-RS" sz="2400" dirty="0" smtClean="0"/>
              <a:t>сличним</a:t>
            </a:r>
            <a:r>
              <a:rPr lang="en-US" sz="2400" dirty="0" smtClean="0"/>
              <a:t> </a:t>
            </a:r>
            <a:r>
              <a:rPr lang="sr-Cyrl-RS" sz="2400" dirty="0" smtClean="0"/>
              <a:t>болестима</a:t>
            </a:r>
            <a:r>
              <a:rPr lang="en-US" sz="2400" dirty="0" smtClean="0"/>
              <a:t>. </a:t>
            </a:r>
            <a:endParaRPr lang="en-GB" sz="2400" b="1" u="sng" dirty="0" smtClean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18488" cy="1295400"/>
          </a:xfrm>
        </p:spPr>
        <p:txBody>
          <a:bodyPr/>
          <a:lstStyle/>
          <a:p>
            <a:pPr algn="ctr"/>
            <a:r>
              <a:rPr lang="sr-Cyrl-RS" sz="3600" dirty="0" smtClean="0"/>
              <a:t>Анамнеза</a:t>
            </a:r>
            <a:r>
              <a:rPr lang="sr-Latn-RS" sz="3600" dirty="0" smtClean="0"/>
              <a:t> </a:t>
            </a:r>
            <a:r>
              <a:rPr lang="sr-Cyrl-RS" sz="3600" dirty="0" smtClean="0"/>
              <a:t>у</a:t>
            </a:r>
            <a:r>
              <a:rPr lang="sr-Latn-RS" sz="3600" dirty="0" smtClean="0"/>
              <a:t> </a:t>
            </a:r>
            <a:r>
              <a:rPr lang="sr-Cyrl-RS" sz="3600" dirty="0" smtClean="0"/>
              <a:t>педијатрији</a:t>
            </a:r>
            <a:endParaRPr lang="en-GB" sz="3600" dirty="0"/>
          </a:p>
        </p:txBody>
      </p:sp>
    </p:spTree>
  </p:cSld>
  <p:clrMapOvr>
    <a:masterClrMapping/>
  </p:clrMapOvr>
  <p:transition advTm="6777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7513</TotalTime>
  <Words>613</Words>
  <Application>Microsoft Office PowerPoint</Application>
  <PresentationFormat>On-screen Show (4:3)</PresentationFormat>
  <Paragraphs>49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Network</vt:lpstr>
      <vt:lpstr>  Универзитет у Крагујевцу Факултет медицинских наука  ИНТЕГРИСАНЕ АКАДЕМСКЕ СТУДИЈЕ МЕДИЦИНЕ Педијатрија  Предавање 1</vt:lpstr>
      <vt:lpstr>Анамнеза</vt:lpstr>
      <vt:lpstr>Специфичност анамнезе у педијатрији</vt:lpstr>
      <vt:lpstr>Анамнеза у педијатрији</vt:lpstr>
      <vt:lpstr>Анамнеза у педијатрији</vt:lpstr>
      <vt:lpstr>Анамнеза у педијатрији</vt:lpstr>
      <vt:lpstr>Анамнеза у педијатрији</vt:lpstr>
      <vt:lpstr>Анамнеза у педијатрији</vt:lpstr>
      <vt:lpstr>Анамнеза у педијатрији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PRVI SRPSKI KONGRES  DEČJE ENDOKRINOLOGIJE Zlatibor, 26.-28.04.2018. godine</dc:title>
  <dc:creator>Nevena</dc:creator>
  <cp:lastModifiedBy>neven</cp:lastModifiedBy>
  <cp:revision>2504</cp:revision>
  <dcterms:created xsi:type="dcterms:W3CDTF">2012-03-05T11:20:01Z</dcterms:created>
  <dcterms:modified xsi:type="dcterms:W3CDTF">2020-09-26T14:27:23Z</dcterms:modified>
</cp:coreProperties>
</file>