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51"/>
  </p:notesMasterIdLst>
  <p:handoutMasterIdLst>
    <p:handoutMasterId r:id="rId52"/>
  </p:handoutMasterIdLst>
  <p:sldIdLst>
    <p:sldId id="405" r:id="rId2"/>
    <p:sldId id="314" r:id="rId3"/>
    <p:sldId id="407" r:id="rId4"/>
    <p:sldId id="346" r:id="rId5"/>
    <p:sldId id="345" r:id="rId6"/>
    <p:sldId id="393" r:id="rId7"/>
    <p:sldId id="394" r:id="rId8"/>
    <p:sldId id="385" r:id="rId9"/>
    <p:sldId id="406" r:id="rId10"/>
    <p:sldId id="363" r:id="rId11"/>
    <p:sldId id="416" r:id="rId12"/>
    <p:sldId id="417" r:id="rId13"/>
    <p:sldId id="383" r:id="rId14"/>
    <p:sldId id="408" r:id="rId15"/>
    <p:sldId id="319" r:id="rId16"/>
    <p:sldId id="357" r:id="rId17"/>
    <p:sldId id="409" r:id="rId18"/>
    <p:sldId id="410" r:id="rId19"/>
    <p:sldId id="413" r:id="rId20"/>
    <p:sldId id="321" r:id="rId21"/>
    <p:sldId id="412" r:id="rId22"/>
    <p:sldId id="358" r:id="rId23"/>
    <p:sldId id="326" r:id="rId24"/>
    <p:sldId id="360" r:id="rId25"/>
    <p:sldId id="361" r:id="rId26"/>
    <p:sldId id="338" r:id="rId27"/>
    <p:sldId id="325" r:id="rId28"/>
    <p:sldId id="386" r:id="rId29"/>
    <p:sldId id="388" r:id="rId30"/>
    <p:sldId id="414" r:id="rId31"/>
    <p:sldId id="415" r:id="rId32"/>
    <p:sldId id="387" r:id="rId33"/>
    <p:sldId id="411" r:id="rId34"/>
    <p:sldId id="389" r:id="rId35"/>
    <p:sldId id="390" r:id="rId36"/>
    <p:sldId id="392" r:id="rId37"/>
    <p:sldId id="391" r:id="rId38"/>
    <p:sldId id="395" r:id="rId39"/>
    <p:sldId id="396" r:id="rId40"/>
    <p:sldId id="399" r:id="rId41"/>
    <p:sldId id="400" r:id="rId42"/>
    <p:sldId id="401" r:id="rId43"/>
    <p:sldId id="397" r:id="rId44"/>
    <p:sldId id="398" r:id="rId45"/>
    <p:sldId id="402" r:id="rId46"/>
    <p:sldId id="403" r:id="rId47"/>
    <p:sldId id="404" r:id="rId48"/>
    <p:sldId id="418" r:id="rId49"/>
    <p:sldId id="419" r:id="rId50"/>
  </p:sldIdLst>
  <p:sldSz cx="9144000" cy="6858000" type="screen4x3"/>
  <p:notesSz cx="7315200" cy="96012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9966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9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39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1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96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96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795FA8D-887C-488C-A5A8-D2FD106ADC00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5713" y="719138"/>
            <a:ext cx="4802187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0250" y="4560888"/>
            <a:ext cx="58547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noProof="0" smtClean="0"/>
              <a:t>Click to edit Master text styles</a:t>
            </a:r>
          </a:p>
          <a:p>
            <a:pPr lvl="1"/>
            <a:r>
              <a:rPr lang="sr-Latn-CS" noProof="0" smtClean="0"/>
              <a:t>Second level</a:t>
            </a:r>
          </a:p>
          <a:p>
            <a:pPr lvl="2"/>
            <a:r>
              <a:rPr lang="sr-Latn-CS" noProof="0" smtClean="0"/>
              <a:t>Third level</a:t>
            </a:r>
          </a:p>
          <a:p>
            <a:pPr lvl="3"/>
            <a:r>
              <a:rPr lang="sr-Latn-CS" noProof="0" smtClean="0"/>
              <a:t>Fourth level</a:t>
            </a:r>
          </a:p>
          <a:p>
            <a:pPr lvl="4"/>
            <a:r>
              <a:rPr lang="sr-Latn-CS" noProof="0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33034B-C25F-46A4-8C8A-5FBB5869DD35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480560"/>
            <a:ext cx="5608320" cy="4960620"/>
          </a:xfrm>
          <a:noFill/>
          <a:ln/>
        </p:spPr>
        <p:txBody>
          <a:bodyPr/>
          <a:lstStyle/>
          <a:p>
            <a:pPr eaLnBrk="1" hangingPunct="1"/>
            <a:r>
              <a:rPr lang="en-US" b="1" dirty="0" smtClean="0"/>
              <a:t>Lecture Notes</a:t>
            </a:r>
          </a:p>
          <a:p>
            <a:pPr eaLnBrk="1" hangingPunct="1"/>
            <a:r>
              <a:rPr lang="en-US" dirty="0" smtClean="0"/>
              <a:t>A major advance occurred in the management of prostate cancer after Schally</a:t>
            </a:r>
            <a:r>
              <a:rPr lang="en-US" baseline="30000" dirty="0" smtClean="0"/>
              <a:t>1</a:t>
            </a:r>
            <a:r>
              <a:rPr lang="en-US" dirty="0" smtClean="0"/>
              <a:t> identified the decapeptide structure of LHRH, prompting tremendous research efforts toward developing compounds that would create androgen suppression by capitalizing on this structure.  </a:t>
            </a:r>
          </a:p>
          <a:p>
            <a:pPr eaLnBrk="1" hangingPunct="1"/>
            <a:r>
              <a:rPr lang="en-US" dirty="0" smtClean="0"/>
              <a:t>Initially, because of toxicity and formulation problems associated with the LHRH antagonists (also called GnRH antagonists), the LHRH agonists were investigated for the achievement of medical castration.</a:t>
            </a:r>
          </a:p>
          <a:p>
            <a:pPr eaLnBrk="1" hangingPunct="1"/>
            <a:r>
              <a:rPr lang="en-US" dirty="0" smtClean="0"/>
              <a:t>Amino acids in positions 1 and 4 to 10 are essential for binding to the receptors and exerting conformational effects.</a:t>
            </a:r>
            <a:r>
              <a:rPr lang="en-US" baseline="30000" dirty="0" smtClean="0"/>
              <a:t>1</a:t>
            </a:r>
            <a:r>
              <a:rPr lang="en-US" dirty="0" smtClean="0"/>
              <a:t> The LHRH agonists have an l-glycine in the 6th position replaced by a d-amino acid.</a:t>
            </a:r>
            <a:r>
              <a:rPr lang="en-US" baseline="30000" dirty="0" smtClean="0"/>
              <a:t>1</a:t>
            </a:r>
            <a:r>
              <a:rPr lang="en-US" dirty="0" smtClean="0"/>
              <a:t> Substitutions in positions 6 and 10 can lead to superactive peptides, which are more active than LHRH and also have prolonged activity, preventing enzymatic degradation by peptidase.</a:t>
            </a:r>
            <a:r>
              <a:rPr lang="en-US" baseline="30000" dirty="0" smtClean="0"/>
              <a:t>1</a:t>
            </a:r>
            <a:r>
              <a:rPr lang="en-US" dirty="0" smtClean="0"/>
              <a:t> These so-called LHRH “superagonists” include leuprolide, goserelin, and buserelin. </a:t>
            </a:r>
          </a:p>
          <a:p>
            <a:pPr eaLnBrk="1" hangingPunct="1"/>
            <a:r>
              <a:rPr lang="en-US" dirty="0" smtClean="0"/>
              <a:t>LHRH agonists are similar in structure and function to natural GnRH but are up to sixty times more potent than the natural hormone.</a:t>
            </a:r>
            <a:r>
              <a:rPr lang="en-US" baseline="30000" dirty="0" smtClean="0"/>
              <a:t>2</a:t>
            </a:r>
          </a:p>
          <a:p>
            <a:pPr eaLnBrk="1" hangingPunct="1">
              <a:spcBef>
                <a:spcPct val="50000"/>
              </a:spcBef>
            </a:pPr>
            <a:r>
              <a:rPr lang="en-US" b="1" dirty="0" smtClean="0"/>
              <a:t>References</a:t>
            </a:r>
          </a:p>
          <a:p>
            <a:pPr eaLnBrk="1" hangingPunct="1"/>
            <a:r>
              <a:rPr lang="en-US" dirty="0" smtClean="0"/>
              <a:t>1.	Schally AV. Luteinizing hormone-releasing hormone analogs: their 	impact on the control of tumorigenesis. </a:t>
            </a:r>
            <a:r>
              <a:rPr lang="en-US" i="1" dirty="0" smtClean="0"/>
              <a:t>Peptides</a:t>
            </a:r>
            <a:r>
              <a:rPr lang="en-US" dirty="0" smtClean="0"/>
              <a:t>. 1999;20:1247-1262.</a:t>
            </a:r>
          </a:p>
          <a:p>
            <a:pPr eaLnBrk="1" hangingPunct="1"/>
            <a:r>
              <a:rPr lang="en-US" dirty="0" smtClean="0"/>
              <a:t> 2.	Cook T, Sheridan WP. Development of GnRH antagonists for prostate 	cancer: new approaches to treatment. </a:t>
            </a:r>
            <a:r>
              <a:rPr lang="en-US" i="1" dirty="0" smtClean="0"/>
              <a:t>Oncologist</a:t>
            </a:r>
            <a:r>
              <a:rPr lang="en-US" dirty="0" smtClean="0"/>
              <a:t>. 2000;5:162-168.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9388" y="2205038"/>
            <a:ext cx="8216900" cy="1042987"/>
          </a:xfrm>
        </p:spPr>
        <p:txBody>
          <a:bodyPr/>
          <a:lstStyle>
            <a:lvl1pPr algn="ctr">
              <a:defRPr sz="4200"/>
            </a:lvl1pPr>
          </a:lstStyle>
          <a:p>
            <a:r>
              <a:rPr lang="sr-Latn-CS" altLang="en-US"/>
              <a:t>Click to edit Master title style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789363"/>
            <a:ext cx="8208963" cy="811212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r>
              <a:rPr lang="sr-Latn-CS" alt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B59AC-CFD8-42CC-9858-F934FD6B23D8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FB792-F51C-4EA4-A21A-95B551541490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E84A2-1E67-4B05-8113-A26D6DAD1B11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DD449-BA90-4FE4-B935-97F7891C93D2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AE833-EA3F-48F5-8BB1-DAC9A49EBBBB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410E2-A0C3-4700-9ABF-546C65108345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0CCF5-AE13-44F1-BC69-7BA4DA6450ED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00250-A208-4F9E-BF5F-10C684054345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59458-AB28-4A32-A41B-681BBD917316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C66BB-0A5A-4952-8F6E-C4F8DD40F340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A693A-8F9B-4D70-A081-8588617D4713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82184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22C5203-DB76-43CE-BAF0-AD5DED3856F2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  <p:sp>
        <p:nvSpPr>
          <p:cNvPr id="17448" name="Line 40"/>
          <p:cNvSpPr>
            <a:spLocks noChangeShapeType="1"/>
          </p:cNvSpPr>
          <p:nvPr/>
        </p:nvSpPr>
        <p:spPr bwMode="auto">
          <a:xfrm flipV="1">
            <a:off x="395288" y="1341438"/>
            <a:ext cx="835183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49" name="Line 41"/>
          <p:cNvSpPr>
            <a:spLocks noChangeShapeType="1"/>
          </p:cNvSpPr>
          <p:nvPr/>
        </p:nvSpPr>
        <p:spPr bwMode="auto">
          <a:xfrm>
            <a:off x="6011863" y="6524625"/>
            <a:ext cx="273685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50" name="Line 42"/>
          <p:cNvSpPr>
            <a:spLocks noChangeShapeType="1"/>
          </p:cNvSpPr>
          <p:nvPr/>
        </p:nvSpPr>
        <p:spPr bwMode="auto">
          <a:xfrm>
            <a:off x="8748713" y="5805488"/>
            <a:ext cx="0" cy="72072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51" name="Line 43"/>
          <p:cNvSpPr>
            <a:spLocks noChangeShapeType="1"/>
          </p:cNvSpPr>
          <p:nvPr/>
        </p:nvSpPr>
        <p:spPr bwMode="auto">
          <a:xfrm>
            <a:off x="4572000" y="260350"/>
            <a:ext cx="4176713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3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en.wikipedia.org/wiki/File:Tanner_scale-male.sv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://en.wikipedia.org/wiki/File:Tanner_scale-female.sv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988840"/>
            <a:ext cx="8216900" cy="1728465"/>
          </a:xfrm>
        </p:spPr>
        <p:txBody>
          <a:bodyPr/>
          <a:lstStyle/>
          <a:p>
            <a:r>
              <a:rPr lang="sr-Cyrl-CS" sz="2400" dirty="0" smtClean="0">
                <a:latin typeface="+mn-lt"/>
              </a:rPr>
              <a:t/>
            </a:r>
            <a:br>
              <a:rPr lang="sr-Cyrl-CS" sz="2400" dirty="0" smtClean="0">
                <a:latin typeface="+mn-lt"/>
              </a:rPr>
            </a:br>
            <a:r>
              <a:rPr lang="sr-Cyrl-CS" sz="2000" dirty="0" smtClean="0">
                <a:latin typeface="+mn-lt"/>
              </a:rPr>
              <a:t>Универзитет у Крагујевцу</a:t>
            </a:r>
            <a:br>
              <a:rPr lang="sr-Cyrl-CS" sz="2000" dirty="0" smtClean="0">
                <a:latin typeface="+mn-lt"/>
              </a:rPr>
            </a:br>
            <a:r>
              <a:rPr lang="sr-Cyrl-CS" sz="2000" dirty="0" smtClean="0">
                <a:latin typeface="+mn-lt"/>
              </a:rPr>
              <a:t>Факултет медицинских наука</a:t>
            </a:r>
            <a:br>
              <a:rPr lang="sr-Cyrl-CS" sz="2000" dirty="0" smtClean="0">
                <a:latin typeface="+mn-lt"/>
              </a:rPr>
            </a:br>
            <a:r>
              <a:rPr lang="sr-Cyrl-CS" sz="2400" dirty="0" smtClean="0">
                <a:latin typeface="+mn-lt"/>
              </a:rPr>
              <a:t/>
            </a:r>
            <a:br>
              <a:rPr lang="sr-Cyrl-CS" sz="2400" dirty="0" smtClean="0">
                <a:latin typeface="+mn-lt"/>
              </a:rPr>
            </a:br>
            <a:r>
              <a:rPr lang="sr-Cyrl-CS" sz="2400" dirty="0" smtClean="0">
                <a:latin typeface="+mn-lt"/>
              </a:rPr>
              <a:t>ИНТЕГРИСАНЕ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CS" sz="2400" dirty="0">
                <a:latin typeface="+mn-lt"/>
              </a:rPr>
              <a:t>АКАДЕМСКЕ СТУДИЈЕ </a:t>
            </a:r>
            <a:r>
              <a:rPr lang="sr-Cyrl-CS" sz="2400" dirty="0" smtClean="0">
                <a:latin typeface="+mn-lt"/>
              </a:rPr>
              <a:t>МЕДИЦИНЕ</a:t>
            </a:r>
            <a:r>
              <a:rPr lang="sr-Cyrl-CS" sz="2400" dirty="0">
                <a:latin typeface="+mn-lt"/>
              </a:rPr>
              <a:t/>
            </a:r>
            <a:br>
              <a:rPr lang="sr-Cyrl-CS" sz="2400" dirty="0">
                <a:latin typeface="+mn-lt"/>
              </a:rPr>
            </a:br>
            <a:r>
              <a:rPr lang="sr-Cyrl-RS" sz="2400" dirty="0" smtClean="0">
                <a:latin typeface="+mn-lt"/>
              </a:rPr>
              <a:t>Педијатрија</a:t>
            </a:r>
            <a:r>
              <a:rPr lang="sr-Cyrl-CS" sz="2500" dirty="0">
                <a:latin typeface="+mn-lt"/>
              </a:rPr>
              <a:t/>
            </a:r>
            <a:br>
              <a:rPr lang="sr-Cyrl-CS" sz="2500" dirty="0">
                <a:latin typeface="+mn-lt"/>
              </a:rPr>
            </a:br>
            <a:r>
              <a:rPr lang="sr-Cyrl-CS" sz="2000" dirty="0">
                <a:latin typeface="+mn-lt"/>
              </a:rPr>
              <a:t/>
            </a:r>
            <a:br>
              <a:rPr lang="sr-Cyrl-CS" sz="2000" dirty="0">
                <a:latin typeface="+mn-lt"/>
              </a:rPr>
            </a:br>
            <a:r>
              <a:rPr lang="sr-Cyrl-CS" sz="2600" dirty="0" smtClean="0">
                <a:solidFill>
                  <a:srgbClr val="FF0000"/>
                </a:solidFill>
                <a:latin typeface="+mn-lt"/>
              </a:rPr>
              <a:t>Предавање </a:t>
            </a:r>
            <a:r>
              <a:rPr lang="sr-Cyrl-RS" sz="2600" dirty="0" smtClean="0">
                <a:solidFill>
                  <a:srgbClr val="FF0000"/>
                </a:solidFill>
                <a:latin typeface="+mn-lt"/>
              </a:rPr>
              <a:t>1</a:t>
            </a:r>
            <a:endParaRPr lang="sr-Latn-CS" sz="2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3670300"/>
            <a:ext cx="8607455" cy="3187700"/>
          </a:xfrm>
        </p:spPr>
        <p:txBody>
          <a:bodyPr/>
          <a:lstStyle/>
          <a:p>
            <a:r>
              <a:rPr lang="sr-Cyrl-RS" sz="4000" b="1" dirty="0" smtClean="0"/>
              <a:t>ПУБЕРТЕТ И ПОРЕМЕЋАЈИ ПУБЕРТЕТА</a:t>
            </a:r>
            <a:endParaRPr lang="en-US" sz="2400" b="1" dirty="0" smtClean="0"/>
          </a:p>
          <a:p>
            <a:endParaRPr lang="sr-Latn-RS" sz="2600" b="1" dirty="0" smtClean="0">
              <a:solidFill>
                <a:srgbClr val="FF0000"/>
              </a:solidFill>
            </a:endParaRPr>
          </a:p>
          <a:p>
            <a:r>
              <a:rPr lang="sr-Cyrl-RS" sz="2600" b="1" dirty="0" smtClean="0">
                <a:solidFill>
                  <a:srgbClr val="FF0000"/>
                </a:solidFill>
              </a:rPr>
              <a:t>Доц. др Невена Фолић</a:t>
            </a:r>
            <a:endParaRPr lang="en-US" sz="2600" b="1" dirty="0">
              <a:solidFill>
                <a:srgbClr val="FF0000"/>
              </a:solidFill>
            </a:endParaRPr>
          </a:p>
          <a:p>
            <a:endParaRPr lang="sr-Latn-CS" sz="3000" b="1" dirty="0"/>
          </a:p>
        </p:txBody>
      </p:sp>
      <p:pic>
        <p:nvPicPr>
          <p:cNvPr id="4" name="Picture 4" descr="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0"/>
            <a:ext cx="108012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75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18488" cy="936104"/>
          </a:xfrm>
        </p:spPr>
        <p:txBody>
          <a:bodyPr/>
          <a:lstStyle/>
          <a:p>
            <a:pPr algn="ctr"/>
            <a:r>
              <a:rPr lang="sr-Cyrl-RS" dirty="0" smtClean="0"/>
              <a:t>Први</a:t>
            </a:r>
            <a:r>
              <a:rPr lang="sr-Latn-RS" dirty="0" smtClean="0"/>
              <a:t> </a:t>
            </a:r>
            <a:r>
              <a:rPr lang="sr-Cyrl-RS" dirty="0" smtClean="0"/>
              <a:t>знаци</a:t>
            </a:r>
            <a:r>
              <a:rPr lang="sr-Latn-RS" dirty="0" smtClean="0"/>
              <a:t> </a:t>
            </a:r>
            <a:r>
              <a:rPr lang="sr-Cyrl-RS" dirty="0" smtClean="0"/>
              <a:t>пубертетског</a:t>
            </a:r>
            <a:r>
              <a:rPr lang="sr-Latn-RS" dirty="0" smtClean="0"/>
              <a:t> </a:t>
            </a:r>
            <a:r>
              <a:rPr lang="sr-Cyrl-RS" dirty="0" smtClean="0"/>
              <a:t>развоја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411662"/>
          </a:xfrm>
        </p:spPr>
        <p:txBody>
          <a:bodyPr/>
          <a:lstStyle/>
          <a:p>
            <a:endParaRPr lang="sr-Latn-RS" dirty="0" smtClean="0"/>
          </a:p>
          <a:p>
            <a:r>
              <a:rPr lang="sr-Cyrl-RS" dirty="0" smtClean="0"/>
              <a:t>Пораст</a:t>
            </a:r>
            <a:r>
              <a:rPr lang="sr-Latn-RS" dirty="0" smtClean="0"/>
              <a:t> </a:t>
            </a:r>
            <a:r>
              <a:rPr lang="sr-Cyrl-RS" dirty="0" smtClean="0"/>
              <a:t>дојки</a:t>
            </a:r>
            <a:r>
              <a:rPr lang="sr-Latn-RS" dirty="0" smtClean="0"/>
              <a:t> </a:t>
            </a:r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девојчица</a:t>
            </a:r>
            <a:r>
              <a:rPr lang="sr-Latn-RS" dirty="0" smtClean="0"/>
              <a:t> (</a:t>
            </a:r>
            <a:r>
              <a:rPr lang="sr-Cyrl-RS" dirty="0" smtClean="0"/>
              <a:t>Б</a:t>
            </a:r>
            <a:r>
              <a:rPr lang="sr-Latn-RS" dirty="0" smtClean="0"/>
              <a:t>2)</a:t>
            </a:r>
          </a:p>
          <a:p>
            <a:r>
              <a:rPr lang="sr-Cyrl-RS" dirty="0" smtClean="0"/>
              <a:t>Пораст</a:t>
            </a:r>
            <a:r>
              <a:rPr lang="sr-Latn-RS" dirty="0" smtClean="0"/>
              <a:t> </a:t>
            </a:r>
            <a:r>
              <a:rPr lang="sr-Cyrl-RS" dirty="0" smtClean="0"/>
              <a:t>волумена</a:t>
            </a:r>
            <a:r>
              <a:rPr lang="sr-Latn-RS" dirty="0" smtClean="0"/>
              <a:t> </a:t>
            </a:r>
            <a:r>
              <a:rPr lang="sr-Cyrl-RS" dirty="0" smtClean="0"/>
              <a:t>тестиса</a:t>
            </a:r>
            <a:r>
              <a:rPr lang="sr-Latn-RS" dirty="0" smtClean="0"/>
              <a:t> </a:t>
            </a:r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дечака</a:t>
            </a:r>
            <a:r>
              <a:rPr lang="sr-Latn-RS" dirty="0" smtClean="0"/>
              <a:t> (&gt;4 </a:t>
            </a:r>
            <a:r>
              <a:rPr lang="sr-Cyrl-RS" dirty="0" smtClean="0"/>
              <a:t>мл</a:t>
            </a:r>
            <a:r>
              <a:rPr lang="sr-Latn-RS" dirty="0" smtClean="0"/>
              <a:t>)</a:t>
            </a:r>
            <a:endParaRPr lang="en-GB" dirty="0"/>
          </a:p>
        </p:txBody>
      </p:sp>
    </p:spTree>
  </p:cSld>
  <p:clrMapOvr>
    <a:masterClrMapping/>
  </p:clrMapOvr>
  <p:transition advTm="1681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752600" y="6096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400" b="1" u="sng">
              <a:solidFill>
                <a:srgbClr val="FF0066"/>
              </a:solidFill>
            </a:endParaRP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323528" y="188640"/>
            <a:ext cx="77104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СТАДИЈУМИ 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ПУБЕРТЕТСКОГ  ПОЛНОГ РАЗВОЈА</a:t>
            </a:r>
          </a:p>
          <a:p>
            <a:r>
              <a:rPr lang="sr-Latn-CS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Tanner –ove </a:t>
            </a:r>
            <a:r>
              <a:rPr lang="sr-Cyrl-CS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таблице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150812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en-US" sz="2400" b="1"/>
          </a:p>
        </p:txBody>
      </p:sp>
      <p:pic>
        <p:nvPicPr>
          <p:cNvPr id="52229" name="Picture 5" descr="166px-Tanner_scale-male">
            <a:hlinkClick r:id="rId2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7584" y="2276872"/>
            <a:ext cx="2663825" cy="3744913"/>
          </a:xfrm>
          <a:noFill/>
          <a:ln w="57150">
            <a:solidFill>
              <a:schemeClr val="hlink"/>
            </a:solidFill>
          </a:ln>
        </p:spPr>
      </p:pic>
      <p:pic>
        <p:nvPicPr>
          <p:cNvPr id="52230" name="Picture 6" descr="240px-Tanner_scale-femal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2276872"/>
            <a:ext cx="3849687" cy="3779838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755576" y="1844824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 sz="2400" b="1" dirty="0">
                <a:solidFill>
                  <a:srgbClr val="FF3300"/>
                </a:solidFill>
              </a:rPr>
              <a:t>  </a:t>
            </a:r>
            <a:r>
              <a:rPr lang="sr-Latn-CS" sz="2400" b="1" dirty="0"/>
              <a:t>Gonadarha</a:t>
            </a:r>
            <a:r>
              <a:rPr lang="sr-Latn-CS" sz="2400" b="1" dirty="0">
                <a:solidFill>
                  <a:srgbClr val="FF3300"/>
                </a:solidFill>
              </a:rPr>
              <a:t>-G1-G5</a:t>
            </a: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4716016" y="1844824"/>
            <a:ext cx="1350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 sz="2400" b="1" dirty="0"/>
              <a:t>Telarcha</a:t>
            </a: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7020272" y="1844824"/>
            <a:ext cx="145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 sz="2400" b="1" dirty="0"/>
              <a:t>Pubarcha</a:t>
            </a:r>
          </a:p>
        </p:txBody>
      </p:sp>
    </p:spTree>
  </p:cSld>
  <p:clrMapOvr>
    <a:masterClrMapping/>
  </p:clrMapOvr>
  <p:transition advTm="64681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200" dirty="0" smtClean="0">
                <a:latin typeface="+mn-lt"/>
                <a:cs typeface="Times New Roman" pitchFamily="18" charset="0"/>
              </a:rPr>
              <a:t>Одлике</a:t>
            </a:r>
            <a:r>
              <a:rPr lang="en-GB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нормалног</a:t>
            </a:r>
            <a:r>
              <a:rPr lang="en-GB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пубертетског</a:t>
            </a:r>
            <a:r>
              <a:rPr lang="en-GB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развоја</a:t>
            </a:r>
            <a:r>
              <a:rPr lang="en-GB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дечака</a:t>
            </a:r>
            <a:r>
              <a:rPr lang="en-GB" sz="3200" dirty="0" smtClean="0">
                <a:latin typeface="+mn-lt"/>
                <a:cs typeface="Times New Roman" pitchFamily="18" charset="0"/>
              </a:rPr>
              <a:t> </a:t>
            </a:r>
            <a:endParaRPr lang="en-GB" sz="32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19263"/>
            <a:ext cx="8363272" cy="4411662"/>
          </a:xfrm>
        </p:spPr>
        <p:txBody>
          <a:bodyPr/>
          <a:lstStyle/>
          <a:p>
            <a:r>
              <a:rPr lang="sr-Cyrl-RS" sz="2400" dirty="0" smtClean="0">
                <a:cs typeface="Times New Roman" pitchFamily="18" charset="0"/>
              </a:rPr>
              <a:t>Раст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тестиса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Latn-RS" sz="2400" dirty="0" smtClean="0">
                <a:cs typeface="Times New Roman" pitchFamily="18" charset="0"/>
              </a:rPr>
              <a:t>-</a:t>
            </a:r>
            <a:r>
              <a:rPr lang="sr-Cyrl-RS" sz="2400" dirty="0" smtClean="0">
                <a:cs typeface="Times New Roman" pitchFamily="18" charset="0"/>
              </a:rPr>
              <a:t>волумен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преко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Latn-RS" sz="2400" dirty="0" smtClean="0">
                <a:cs typeface="Times New Roman" pitchFamily="18" charset="0"/>
              </a:rPr>
              <a:t>4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Latn-RS" sz="2400" dirty="0" smtClean="0">
                <a:cs typeface="Times New Roman" pitchFamily="18" charset="0"/>
              </a:rPr>
              <a:t>ml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или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највећи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дијаметар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преко</a:t>
            </a:r>
            <a:r>
              <a:rPr lang="en-GB" sz="2400" dirty="0" smtClean="0">
                <a:cs typeface="Times New Roman" pitchFamily="18" charset="0"/>
              </a:rPr>
              <a:t> 2,5 </a:t>
            </a:r>
            <a:r>
              <a:rPr lang="sr-Latn-RS" sz="2400" dirty="0" smtClean="0">
                <a:cs typeface="Times New Roman" pitchFamily="18" charset="0"/>
              </a:rPr>
              <a:t>cm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увећање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набораност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скротума</a:t>
            </a:r>
            <a:r>
              <a:rPr lang="en-GB" sz="2400" dirty="0" smtClean="0">
                <a:cs typeface="Times New Roman" pitchFamily="18" charset="0"/>
              </a:rPr>
              <a:t> 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Пубична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длакавост, затим следи пигментација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скротума</a:t>
            </a:r>
            <a:r>
              <a:rPr lang="vi-VN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раст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пениса</a:t>
            </a:r>
            <a:r>
              <a:rPr lang="vi-VN" sz="2400" dirty="0" smtClean="0">
                <a:cs typeface="Times New Roman" pitchFamily="18" charset="0"/>
              </a:rPr>
              <a:t>. 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Појава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аксиларне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длакавости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Latn-RS" sz="2400" dirty="0" smtClean="0">
                <a:cs typeface="Times New Roman" pitchFamily="18" charset="0"/>
              </a:rPr>
              <a:t>-</a:t>
            </a:r>
            <a:r>
              <a:rPr lang="sr-Cyrl-RS" sz="2400" dirty="0" smtClean="0">
                <a:cs typeface="Times New Roman" pitchFamily="18" charset="0"/>
              </a:rPr>
              <a:t>средином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пубертета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Убрзање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раста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Latn-RS" sz="2400" dirty="0" smtClean="0">
                <a:cs typeface="Times New Roman" pitchFamily="18" charset="0"/>
              </a:rPr>
              <a:t>–</a:t>
            </a:r>
            <a:r>
              <a:rPr lang="sr-Cyrl-RS" sz="2400" dirty="0" smtClean="0">
                <a:cs typeface="Times New Roman" pitchFamily="18" charset="0"/>
              </a:rPr>
              <a:t>средином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пубертета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достиже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свој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максимум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између</a:t>
            </a:r>
            <a:r>
              <a:rPr lang="vi-VN" sz="2400" dirty="0" smtClean="0">
                <a:cs typeface="Times New Roman" pitchFamily="18" charset="0"/>
              </a:rPr>
              <a:t> 13.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vi-VN" sz="2400" dirty="0" smtClean="0">
                <a:cs typeface="Times New Roman" pitchFamily="18" charset="0"/>
              </a:rPr>
              <a:t> 14. </a:t>
            </a:r>
            <a:r>
              <a:rPr lang="sr-Cyrl-RS" sz="2400" dirty="0" smtClean="0">
                <a:cs typeface="Times New Roman" pitchFamily="18" charset="0"/>
              </a:rPr>
              <a:t>године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живота</a:t>
            </a:r>
            <a:r>
              <a:rPr lang="sr-Latn-RS" sz="2400" dirty="0" smtClean="0">
                <a:cs typeface="Times New Roman" pitchFamily="18" charset="0"/>
              </a:rPr>
              <a:t>.</a:t>
            </a:r>
            <a:r>
              <a:rPr lang="vi-VN" sz="2400" dirty="0" smtClean="0">
                <a:cs typeface="Times New Roman" pitchFamily="18" charset="0"/>
              </a:rPr>
              <a:t> 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Длакавост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лица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јавља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око</a:t>
            </a:r>
            <a:r>
              <a:rPr lang="vi-VN" sz="2400" dirty="0" smtClean="0">
                <a:cs typeface="Times New Roman" pitchFamily="18" charset="0"/>
              </a:rPr>
              <a:t> 15. </a:t>
            </a:r>
            <a:r>
              <a:rPr lang="sr-Cyrl-RS" sz="2400" dirty="0" smtClean="0">
                <a:cs typeface="Times New Roman" pitchFamily="18" charset="0"/>
              </a:rPr>
              <a:t>године</a:t>
            </a:r>
            <a:r>
              <a:rPr lang="vi-VN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промена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боје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гласа</a:t>
            </a:r>
            <a:r>
              <a:rPr lang="vi-VN" sz="2400" dirty="0" smtClean="0">
                <a:cs typeface="Times New Roman" pitchFamily="18" charset="0"/>
              </a:rPr>
              <a:t>. </a:t>
            </a:r>
            <a:endParaRPr lang="sr-Latn-RS" sz="2400" dirty="0" smtClean="0">
              <a:cs typeface="Times New Roman" pitchFamily="18" charset="0"/>
            </a:endParaRPr>
          </a:p>
        </p:txBody>
      </p:sp>
    </p:spTree>
  </p:cSld>
  <p:clrMapOvr>
    <a:masterClrMapping/>
  </p:clrMapOvr>
  <p:transition advTm="129241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200" dirty="0" smtClean="0">
                <a:latin typeface="+mn-lt"/>
                <a:cs typeface="Times New Roman" pitchFamily="18" charset="0"/>
              </a:rPr>
              <a:t>Одлике</a:t>
            </a:r>
            <a:r>
              <a:rPr lang="en-GB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нормалног</a:t>
            </a:r>
            <a:r>
              <a:rPr lang="en-GB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пубертетског</a:t>
            </a:r>
            <a:r>
              <a:rPr lang="en-GB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развоја девојчица</a:t>
            </a:r>
            <a:r>
              <a:rPr lang="en-GB" sz="3200" dirty="0" smtClean="0">
                <a:latin typeface="+mn-lt"/>
                <a:cs typeface="Times New Roman" pitchFamily="18" charset="0"/>
              </a:rPr>
              <a:t> </a:t>
            </a:r>
            <a:endParaRPr lang="en-GB" sz="32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507288" cy="4411662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sr-Cyrl-RS" sz="2400" dirty="0" smtClean="0">
                <a:cs typeface="Times New Roman" pitchFamily="18" charset="0"/>
              </a:rPr>
              <a:t>Први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знак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пубертета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Latn-RS" sz="2400" dirty="0" smtClean="0">
                <a:cs typeface="Times New Roman" pitchFamily="18" charset="0"/>
              </a:rPr>
              <a:t>–</a:t>
            </a:r>
            <a:r>
              <a:rPr lang="sr-Cyrl-RS" sz="2400" dirty="0" smtClean="0">
                <a:cs typeface="Times New Roman" pitchFamily="18" charset="0"/>
              </a:rPr>
              <a:t>раст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дојки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најчешће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почиње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око</a:t>
            </a:r>
            <a:r>
              <a:rPr lang="en-GB" sz="2400" dirty="0" smtClean="0">
                <a:cs typeface="Times New Roman" pitchFamily="18" charset="0"/>
              </a:rPr>
              <a:t> 10 - 11. </a:t>
            </a:r>
            <a:r>
              <a:rPr lang="sr-Cyrl-RS" sz="2400" dirty="0" smtClean="0">
                <a:cs typeface="Times New Roman" pitchFamily="18" charset="0"/>
              </a:rPr>
              <a:t>године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Потом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након</a:t>
            </a:r>
            <a:r>
              <a:rPr lang="en-GB" sz="2400" dirty="0" smtClean="0">
                <a:cs typeface="Times New Roman" pitchFamily="18" charset="0"/>
              </a:rPr>
              <a:t> 6-12 </a:t>
            </a:r>
            <a:r>
              <a:rPr lang="sr-Cyrl-RS" sz="2400" dirty="0" smtClean="0">
                <a:cs typeface="Times New Roman" pitchFamily="18" charset="0"/>
              </a:rPr>
              <a:t>месеци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јавља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пубична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длакавост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Аксиларна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длакавост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јавља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</a:t>
            </a:r>
            <a:r>
              <a:rPr lang="en-GB" sz="2400" dirty="0" smtClean="0">
                <a:cs typeface="Times New Roman" pitchFamily="18" charset="0"/>
              </a:rPr>
              <a:t> 13. </a:t>
            </a:r>
            <a:r>
              <a:rPr lang="sr-Cyrl-RS" sz="2400" dirty="0" smtClean="0">
                <a:cs typeface="Times New Roman" pitchFamily="18" charset="0"/>
              </a:rPr>
              <a:t>години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она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зависи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од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адреналне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андрогене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секреције</a:t>
            </a:r>
            <a:r>
              <a:rPr lang="sr-Latn-RS" sz="2400" dirty="0" smtClean="0">
                <a:cs typeface="Times New Roman" pitchFamily="18" charset="0"/>
              </a:rPr>
              <a:t>.</a:t>
            </a:r>
            <a:endParaRPr lang="en-GB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Пораст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лабија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мајор</a:t>
            </a:r>
            <a:r>
              <a:rPr lang="vi-VN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монс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пубиса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као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резултат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накупљања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масног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ткива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раст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клиториса</a:t>
            </a:r>
            <a:r>
              <a:rPr lang="vi-VN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вагине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утеруса</a:t>
            </a:r>
            <a:endParaRPr lang="vi-VN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Менарха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јавља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најчешче</a:t>
            </a:r>
            <a:r>
              <a:rPr lang="vi-VN" sz="2400" dirty="0" smtClean="0">
                <a:cs typeface="Times New Roman" pitchFamily="18" charset="0"/>
              </a:rPr>
              <a:t> 2-2,5 </a:t>
            </a:r>
            <a:r>
              <a:rPr lang="sr-Cyrl-RS" sz="2400" dirty="0" smtClean="0">
                <a:cs typeface="Times New Roman" pitchFamily="18" charset="0"/>
              </a:rPr>
              <a:t>године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од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почетка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пубертета</a:t>
            </a:r>
            <a:r>
              <a:rPr lang="vi-VN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око</a:t>
            </a:r>
            <a:r>
              <a:rPr lang="vi-VN" sz="2400" dirty="0" smtClean="0">
                <a:cs typeface="Times New Roman" pitchFamily="18" charset="0"/>
              </a:rPr>
              <a:t> 95% </a:t>
            </a:r>
            <a:r>
              <a:rPr lang="sr-Cyrl-RS" sz="2400" dirty="0" smtClean="0">
                <a:cs typeface="Times New Roman" pitchFamily="18" charset="0"/>
              </a:rPr>
              <a:t>девојчица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Европи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добија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менарху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између</a:t>
            </a:r>
            <a:r>
              <a:rPr lang="vi-VN" sz="2400" dirty="0" smtClean="0">
                <a:cs typeface="Times New Roman" pitchFamily="18" charset="0"/>
              </a:rPr>
              <a:t> 11.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vi-VN" sz="2400" dirty="0" smtClean="0">
                <a:cs typeface="Times New Roman" pitchFamily="18" charset="0"/>
              </a:rPr>
              <a:t> 13. </a:t>
            </a:r>
            <a:r>
              <a:rPr lang="sr-Cyrl-RS" sz="2400" dirty="0" smtClean="0">
                <a:cs typeface="Times New Roman" pitchFamily="18" charset="0"/>
              </a:rPr>
              <a:t>године</a:t>
            </a:r>
            <a:r>
              <a:rPr lang="vi-VN" sz="2400" dirty="0" smtClean="0">
                <a:cs typeface="Times New Roman" pitchFamily="18" charset="0"/>
              </a:rPr>
              <a:t>. 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Највећа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брзина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раста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код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девојчица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јавља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између</a:t>
            </a:r>
            <a:r>
              <a:rPr lang="vi-VN" sz="2400" dirty="0" smtClean="0">
                <a:cs typeface="Times New Roman" pitchFamily="18" charset="0"/>
              </a:rPr>
              <a:t> 11.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vi-VN" sz="2400" dirty="0" smtClean="0">
                <a:cs typeface="Times New Roman" pitchFamily="18" charset="0"/>
              </a:rPr>
              <a:t> 12. </a:t>
            </a:r>
            <a:r>
              <a:rPr lang="sr-Cyrl-RS" sz="2400" dirty="0" smtClean="0">
                <a:cs typeface="Times New Roman" pitchFamily="18" charset="0"/>
              </a:rPr>
              <a:t>године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обично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претходи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менархи</a:t>
            </a:r>
            <a:r>
              <a:rPr lang="vi-VN" sz="2400" dirty="0" smtClean="0">
                <a:cs typeface="Times New Roman" pitchFamily="18" charset="0"/>
              </a:rPr>
              <a:t>. </a:t>
            </a:r>
            <a:endParaRPr lang="en-GB" sz="2400" dirty="0">
              <a:cs typeface="Times New Roman" pitchFamily="18" charset="0"/>
            </a:endParaRPr>
          </a:p>
        </p:txBody>
      </p:sp>
    </p:spTree>
  </p:cSld>
  <p:clrMapOvr>
    <a:masterClrMapping/>
  </p:clrMapOvr>
  <p:transition advTm="12443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sz="3200" b="1" dirty="0" smtClean="0">
                <a:solidFill>
                  <a:schemeClr val="tx1"/>
                </a:solidFill>
                <a:latin typeface="+mn-lt"/>
              </a:rPr>
              <a:t>Поремећаји пубертета</a:t>
            </a:r>
            <a:endParaRPr lang="sr-Latn-CS" sz="3200" b="1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42913" indent="-266700">
              <a:lnSpc>
                <a:spcPct val="80000"/>
              </a:lnSpc>
              <a:spcBef>
                <a:spcPct val="0"/>
              </a:spcBef>
            </a:pPr>
            <a:r>
              <a:rPr lang="sl-SI" sz="2400" b="1" dirty="0" smtClean="0"/>
              <a:t>Прерани пубертет</a:t>
            </a:r>
            <a:r>
              <a:rPr lang="sr-Cyrl-RS" sz="2400" b="1" dirty="0" smtClean="0"/>
              <a:t> </a:t>
            </a:r>
            <a:r>
              <a:rPr lang="sl-SI" sz="2400" b="1" dirty="0" smtClean="0"/>
              <a:t>(Pubertas praecox)- </a:t>
            </a:r>
            <a:r>
              <a:rPr lang="sr-Cyrl-RS" sz="2400" dirty="0" smtClean="0"/>
              <a:t>п</a:t>
            </a:r>
            <a:r>
              <a:rPr lang="sl-SI" sz="2400" dirty="0" smtClean="0"/>
              <a:t>ојава пубертета: </a:t>
            </a:r>
          </a:p>
          <a:p>
            <a:pPr marL="722313" indent="177800">
              <a:lnSpc>
                <a:spcPct val="80000"/>
              </a:lnSpc>
              <a:spcBef>
                <a:spcPct val="0"/>
              </a:spcBef>
            </a:pPr>
            <a:r>
              <a:rPr lang="sl-SI" sz="2400" dirty="0" smtClean="0"/>
              <a:t>пре 8 год код девојчица</a:t>
            </a:r>
          </a:p>
          <a:p>
            <a:pPr marL="722313" indent="177800">
              <a:lnSpc>
                <a:spcPct val="80000"/>
              </a:lnSpc>
              <a:spcBef>
                <a:spcPct val="0"/>
              </a:spcBef>
            </a:pPr>
            <a:r>
              <a:rPr lang="sl-SI" sz="2400" dirty="0" smtClean="0"/>
              <a:t>пре 9 год код дечака</a:t>
            </a:r>
          </a:p>
          <a:p>
            <a:pPr marL="722313" indent="177800">
              <a:lnSpc>
                <a:spcPct val="80000"/>
              </a:lnSpc>
              <a:spcBef>
                <a:spcPct val="0"/>
              </a:spcBef>
              <a:buNone/>
            </a:pPr>
            <a:endParaRPr lang="sl-SI" sz="2400" dirty="0" smtClean="0"/>
          </a:p>
          <a:p>
            <a:pPr marL="442913" indent="-266700">
              <a:lnSpc>
                <a:spcPct val="80000"/>
              </a:lnSpc>
              <a:spcBef>
                <a:spcPct val="0"/>
              </a:spcBef>
            </a:pPr>
            <a:r>
              <a:rPr lang="sl-SI" sz="2400" b="1" dirty="0" smtClean="0"/>
              <a:t>Касни пубертет</a:t>
            </a:r>
            <a:r>
              <a:rPr lang="sr-Cyrl-RS" sz="2400" b="1" dirty="0" smtClean="0"/>
              <a:t> </a:t>
            </a:r>
            <a:r>
              <a:rPr lang="sl-SI" sz="2400" b="1" dirty="0" smtClean="0"/>
              <a:t>(Pubertas  tarda )</a:t>
            </a:r>
          </a:p>
          <a:p>
            <a:pPr marL="722313" indent="265113">
              <a:lnSpc>
                <a:spcPct val="80000"/>
              </a:lnSpc>
              <a:spcBef>
                <a:spcPct val="0"/>
              </a:spcBef>
            </a:pPr>
            <a:r>
              <a:rPr lang="sr-Cyrl-RS" sz="2400" dirty="0" smtClean="0"/>
              <a:t>Изостанак</a:t>
            </a:r>
            <a:r>
              <a:rPr lang="sl-SI" sz="2400" dirty="0" smtClean="0"/>
              <a:t> </a:t>
            </a:r>
            <a:r>
              <a:rPr lang="sr-Cyrl-RS" sz="2400" dirty="0" smtClean="0"/>
              <a:t>знакова полног сазревања</a:t>
            </a:r>
            <a:r>
              <a:rPr lang="sl-SI" sz="2400" dirty="0" smtClean="0"/>
              <a:t>:</a:t>
            </a:r>
          </a:p>
          <a:p>
            <a:pPr marL="1254125" indent="-266700">
              <a:lnSpc>
                <a:spcPct val="80000"/>
              </a:lnSpc>
              <a:spcBef>
                <a:spcPct val="0"/>
              </a:spcBef>
            </a:pPr>
            <a:r>
              <a:rPr lang="sr-Cyrl-RS" sz="2400" dirty="0" smtClean="0"/>
              <a:t>преко</a:t>
            </a:r>
            <a:r>
              <a:rPr lang="sl-SI" sz="2400" dirty="0" smtClean="0"/>
              <a:t> 13,5 год</a:t>
            </a:r>
            <a:r>
              <a:rPr lang="sr-Cyrl-RS" sz="2400" dirty="0" smtClean="0"/>
              <a:t>ина код</a:t>
            </a:r>
            <a:r>
              <a:rPr lang="sl-SI" sz="2400" dirty="0" smtClean="0"/>
              <a:t> девојчица </a:t>
            </a:r>
          </a:p>
          <a:p>
            <a:pPr marL="1254125" indent="-266700">
              <a:lnSpc>
                <a:spcPct val="80000"/>
              </a:lnSpc>
              <a:spcBef>
                <a:spcPct val="0"/>
              </a:spcBef>
            </a:pPr>
            <a:r>
              <a:rPr lang="sr-Cyrl-RS" sz="2400" dirty="0" smtClean="0"/>
              <a:t>преко</a:t>
            </a:r>
            <a:r>
              <a:rPr lang="sl-SI" sz="2400" dirty="0" smtClean="0"/>
              <a:t> 14 година </a:t>
            </a:r>
            <a:r>
              <a:rPr lang="sr-Cyrl-RS" sz="2400" dirty="0" smtClean="0"/>
              <a:t>код </a:t>
            </a:r>
            <a:r>
              <a:rPr lang="sl-SI" sz="2400" dirty="0" smtClean="0"/>
              <a:t>дечака</a:t>
            </a:r>
          </a:p>
          <a:p>
            <a:pPr marL="1254125" indent="-266700">
              <a:lnSpc>
                <a:spcPct val="80000"/>
              </a:lnSpc>
              <a:spcBef>
                <a:spcPct val="0"/>
              </a:spcBef>
            </a:pPr>
            <a:r>
              <a:rPr lang="sl-SI" sz="2400" dirty="0" smtClean="0"/>
              <a:t>застој у  започетом пубертетском развоју </a:t>
            </a:r>
            <a:r>
              <a:rPr lang="sr-Cyrl-RS" sz="2400" dirty="0" smtClean="0"/>
              <a:t>дужи од</a:t>
            </a:r>
            <a:r>
              <a:rPr lang="sl-SI" sz="2400" dirty="0" smtClean="0"/>
              <a:t> 5</a:t>
            </a:r>
            <a:r>
              <a:rPr lang="sr-Cyrl-RS" sz="2400" dirty="0" smtClean="0"/>
              <a:t> </a:t>
            </a:r>
            <a:r>
              <a:rPr lang="sl-SI" sz="2400" dirty="0" smtClean="0"/>
              <a:t>година</a:t>
            </a:r>
            <a:endParaRPr lang="sr-Cyrl-RS" sz="2400" dirty="0" smtClean="0"/>
          </a:p>
          <a:p>
            <a:pPr marL="442913" indent="-266700">
              <a:lnSpc>
                <a:spcPct val="80000"/>
              </a:lnSpc>
              <a:spcBef>
                <a:spcPct val="0"/>
              </a:spcBef>
            </a:pPr>
            <a:r>
              <a:rPr lang="sl-SI" sz="2400" b="1" dirty="0" smtClean="0"/>
              <a:t>Други поремећаји у пубертету:</a:t>
            </a:r>
            <a:endParaRPr lang="sr-Cyrl-RS" sz="2400" b="1" dirty="0" smtClean="0"/>
          </a:p>
          <a:p>
            <a:pPr marL="987425" indent="266700">
              <a:lnSpc>
                <a:spcPct val="80000"/>
              </a:lnSpc>
              <a:spcBef>
                <a:spcPct val="0"/>
              </a:spcBef>
              <a:tabLst>
                <a:tab pos="1254125" algn="l"/>
              </a:tabLst>
            </a:pPr>
            <a:r>
              <a:rPr lang="sl-SI" sz="2400" dirty="0" smtClean="0"/>
              <a:t>пубертетска гинекомастија</a:t>
            </a:r>
            <a:endParaRPr lang="sr-Cyrl-RS" sz="2400" dirty="0" smtClean="0"/>
          </a:p>
          <a:p>
            <a:pPr marL="987425" indent="266700">
              <a:lnSpc>
                <a:spcPct val="80000"/>
              </a:lnSpc>
              <a:spcBef>
                <a:spcPct val="0"/>
              </a:spcBef>
              <a:tabLst>
                <a:tab pos="1254125" algn="l"/>
              </a:tabLst>
            </a:pPr>
            <a:r>
              <a:rPr lang="sl-SI" sz="2400" dirty="0" smtClean="0"/>
              <a:t>дисфункционална крвављења</a:t>
            </a:r>
            <a:endParaRPr lang="sr-Cyrl-RS" sz="2400" dirty="0" smtClean="0"/>
          </a:p>
          <a:p>
            <a:pPr marL="987425" indent="266700">
              <a:lnSpc>
                <a:spcPct val="80000"/>
              </a:lnSpc>
              <a:spcBef>
                <a:spcPct val="0"/>
              </a:spcBef>
              <a:tabLst>
                <a:tab pos="1254125" algn="l"/>
              </a:tabLst>
            </a:pPr>
            <a:r>
              <a:rPr lang="sl-SI" sz="2400" dirty="0" smtClean="0"/>
              <a:t>acne juvenilis</a:t>
            </a:r>
            <a:endParaRPr lang="sr-Latn-CS" sz="2400" dirty="0" smtClean="0"/>
          </a:p>
        </p:txBody>
      </p:sp>
    </p:spTree>
  </p:cSld>
  <p:clrMapOvr>
    <a:masterClrMapping/>
  </p:clrMapOvr>
  <p:transition advTm="2224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18488" cy="936104"/>
          </a:xfrm>
        </p:spPr>
        <p:txBody>
          <a:bodyPr/>
          <a:lstStyle/>
          <a:p>
            <a:pPr algn="ctr"/>
            <a:r>
              <a:rPr lang="sr-Cyrl-RS" sz="3400" dirty="0" smtClean="0"/>
              <a:t>Превремени</a:t>
            </a:r>
            <a:r>
              <a:rPr lang="sr-Latn-RS" sz="3400" dirty="0" smtClean="0"/>
              <a:t> </a:t>
            </a:r>
            <a:r>
              <a:rPr lang="sr-Cyrl-RS" sz="3400" dirty="0" smtClean="0"/>
              <a:t>пубертет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411662"/>
          </a:xfrm>
        </p:spPr>
        <p:txBody>
          <a:bodyPr/>
          <a:lstStyle/>
          <a:p>
            <a:pPr marL="341313" indent="-341313" eaLnBrk="1" hangingPunct="1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sr-Cyrl-RS" sz="2800" dirty="0" smtClean="0">
                <a:cs typeface="Times New Roman" pitchFamily="18" charset="0"/>
              </a:rPr>
              <a:t>Појава</a:t>
            </a:r>
            <a:r>
              <a:rPr lang="sr-Cyrl-C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секундарних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сексуалних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карактеристика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код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девојчица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пре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осме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односно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код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дечака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пре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девете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године</a:t>
            </a:r>
            <a:r>
              <a:rPr lang="sr-Latn-RS" sz="2800" dirty="0" smtClean="0">
                <a:cs typeface="Times New Roman" pitchFamily="18" charset="0"/>
              </a:rPr>
              <a:t>.</a:t>
            </a:r>
          </a:p>
          <a:p>
            <a:pPr marL="341313" indent="-341313" eaLnBrk="1" hangingPunct="1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sr-Cyrl-RS" sz="2800" dirty="0" smtClean="0">
                <a:cs typeface="Times New Roman" pitchFamily="18" charset="0"/>
              </a:rPr>
              <a:t>Преваленција</a:t>
            </a:r>
            <a:r>
              <a:rPr lang="sr-Latn-RS" sz="2800" dirty="0" smtClean="0">
                <a:cs typeface="Times New Roman" pitchFamily="18" charset="0"/>
              </a:rPr>
              <a:t>: </a:t>
            </a:r>
            <a:r>
              <a:rPr lang="sr-Cyrl-RS" sz="2800" dirty="0" smtClean="0">
                <a:cs typeface="Times New Roman" pitchFamily="18" charset="0"/>
              </a:rPr>
              <a:t>од</a:t>
            </a:r>
            <a:r>
              <a:rPr lang="sr-Latn-RS" sz="2800" dirty="0" smtClean="0">
                <a:cs typeface="Times New Roman" pitchFamily="18" charset="0"/>
              </a:rPr>
              <a:t> 1:5000 </a:t>
            </a:r>
            <a:r>
              <a:rPr lang="sr-Cyrl-RS" sz="2800" dirty="0" smtClean="0">
                <a:cs typeface="Times New Roman" pitchFamily="18" charset="0"/>
              </a:rPr>
              <a:t>до</a:t>
            </a:r>
            <a:r>
              <a:rPr lang="sr-Latn-RS" sz="2800" dirty="0" smtClean="0">
                <a:cs typeface="Times New Roman" pitchFamily="18" charset="0"/>
              </a:rPr>
              <a:t> 1:10000</a:t>
            </a:r>
          </a:p>
          <a:p>
            <a:pPr marL="341313" indent="-341313" eaLnBrk="1" hangingPunct="1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sr-Cyrl-RS" sz="2800" dirty="0" smtClean="0">
                <a:cs typeface="Times New Roman" pitchFamily="18" charset="0"/>
              </a:rPr>
              <a:t>Савремени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класификациони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аспекти</a:t>
            </a:r>
            <a:r>
              <a:rPr lang="sr-Latn-RS" sz="2800" dirty="0" smtClean="0">
                <a:cs typeface="Times New Roman" pitchFamily="18" charset="0"/>
              </a:rPr>
              <a:t>:</a:t>
            </a:r>
          </a:p>
          <a:p>
            <a:pPr marL="723900" indent="-369888" eaLnBrk="1" hangingPunct="1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sr-Cyrl-RS" sz="2800" dirty="0" smtClean="0"/>
              <a:t>Гонадотропин</a:t>
            </a:r>
            <a:r>
              <a:rPr lang="sl-SI" sz="2800" dirty="0" smtClean="0"/>
              <a:t>-</a:t>
            </a:r>
            <a:r>
              <a:rPr lang="sr-Cyrl-RS" sz="2800" dirty="0" smtClean="0"/>
              <a:t>зависни</a:t>
            </a:r>
            <a:endParaRPr lang="sl-SI" sz="2800" dirty="0" smtClean="0"/>
          </a:p>
          <a:p>
            <a:pPr marL="723900" indent="-369888" eaLnBrk="1" hangingPunct="1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sr-Cyrl-RS" sz="2800" dirty="0" smtClean="0"/>
              <a:t>Гонадотропин</a:t>
            </a:r>
            <a:r>
              <a:rPr lang="sl-SI" sz="2800" dirty="0" smtClean="0"/>
              <a:t>-</a:t>
            </a:r>
            <a:r>
              <a:rPr lang="sr-Cyrl-RS" sz="2800" dirty="0" smtClean="0"/>
              <a:t>независни</a:t>
            </a:r>
            <a:endParaRPr lang="sr-Latn-RS" sz="2800" dirty="0" smtClean="0">
              <a:cs typeface="Times New Roman" pitchFamily="18" charset="0"/>
            </a:endParaRPr>
          </a:p>
          <a:p>
            <a:pPr marL="723900" indent="-369888" eaLnBrk="1" hangingPunct="1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sr-Cyrl-RS" sz="2800" dirty="0" smtClean="0"/>
              <a:t>Парцијални</a:t>
            </a:r>
            <a:r>
              <a:rPr lang="sr-Latn-RS" sz="2800" dirty="0" smtClean="0"/>
              <a:t> </a:t>
            </a:r>
            <a:r>
              <a:rPr lang="sr-Cyrl-RS" sz="2800" dirty="0" smtClean="0"/>
              <a:t>облици</a:t>
            </a:r>
            <a:endParaRPr lang="sr-Latn-RS" sz="2800" dirty="0" smtClean="0">
              <a:cs typeface="Times New Roman" pitchFamily="18" charset="0"/>
            </a:endParaRPr>
          </a:p>
          <a:p>
            <a:pPr marL="341313" indent="-341313" eaLnBrk="1" hangingPunct="1">
              <a:lnSpc>
                <a:spcPct val="80000"/>
              </a:lnSpc>
              <a:spcBef>
                <a:spcPts val="600"/>
              </a:spcBef>
              <a:buClr>
                <a:srgbClr val="336600"/>
              </a:buClr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dirty="0" smtClean="0"/>
          </a:p>
          <a:p>
            <a:pPr marL="341313" indent="-341313" eaLnBrk="1" hangingPunct="1">
              <a:lnSpc>
                <a:spcPct val="80000"/>
              </a:lnSpc>
              <a:spcBef>
                <a:spcPts val="600"/>
              </a:spcBef>
              <a:buClr>
                <a:srgbClr val="336600"/>
              </a:buClr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sr-Latn-RS" sz="1600" dirty="0" smtClean="0">
              <a:cs typeface="Times New Roman" pitchFamily="18" charset="0"/>
            </a:endParaRPr>
          </a:p>
        </p:txBody>
      </p:sp>
    </p:spTree>
  </p:cSld>
  <p:clrMapOvr>
    <a:masterClrMapping/>
  </p:clrMapOvr>
  <p:transition advTm="3678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18488" cy="1080120"/>
          </a:xfrm>
        </p:spPr>
        <p:txBody>
          <a:bodyPr/>
          <a:lstStyle/>
          <a:p>
            <a:pPr algn="ctr"/>
            <a:r>
              <a:rPr lang="sr-Cyrl-RS" sz="3200" dirty="0" smtClean="0"/>
              <a:t>Гонадотропин</a:t>
            </a:r>
            <a:r>
              <a:rPr lang="sl-SI" sz="3200" dirty="0" smtClean="0"/>
              <a:t> - </a:t>
            </a:r>
            <a:r>
              <a:rPr lang="sr-Cyrl-RS" sz="3200" dirty="0" smtClean="0"/>
              <a:t>зависни</a:t>
            </a:r>
            <a:r>
              <a:rPr lang="sl-SI" sz="3200" dirty="0" smtClean="0"/>
              <a:t> </a:t>
            </a:r>
            <a:r>
              <a:rPr lang="sr-Cyrl-RS" sz="3200" dirty="0" smtClean="0"/>
              <a:t>превремени</a:t>
            </a:r>
            <a:r>
              <a:rPr lang="sr-Latn-RS" sz="3200" dirty="0" smtClean="0"/>
              <a:t> </a:t>
            </a:r>
            <a:r>
              <a:rPr lang="sr-Cyrl-RS" sz="3200" dirty="0" smtClean="0"/>
              <a:t>пубертет</a:t>
            </a:r>
            <a:endParaRPr lang="sl-SI" sz="32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568952" cy="4411662"/>
          </a:xfrm>
        </p:spPr>
        <p:txBody>
          <a:bodyPr/>
          <a:lstStyle/>
          <a:p>
            <a:pPr marL="354013" indent="-354013"/>
            <a:r>
              <a:rPr lang="sr-Cyrl-RS" sz="2800" b="1" dirty="0" smtClean="0"/>
              <a:t>Прави</a:t>
            </a:r>
            <a:r>
              <a:rPr lang="sl-SI" sz="2800" b="1" dirty="0" smtClean="0"/>
              <a:t>; </a:t>
            </a:r>
            <a:r>
              <a:rPr lang="sr-Cyrl-RS" sz="2800" b="1" dirty="0" smtClean="0"/>
              <a:t>Централни</a:t>
            </a:r>
            <a:r>
              <a:rPr lang="sl-SI" sz="2800" b="1" dirty="0" smtClean="0"/>
              <a:t>; </a:t>
            </a:r>
            <a:r>
              <a:rPr lang="en-GB" sz="2800" b="1" dirty="0" smtClean="0"/>
              <a:t>Pubertas</a:t>
            </a:r>
            <a:r>
              <a:rPr lang="sl-SI" sz="2800" b="1" dirty="0" smtClean="0"/>
              <a:t> </a:t>
            </a:r>
            <a:r>
              <a:rPr lang="en-GB" sz="2800" b="1" dirty="0" smtClean="0"/>
              <a:t>praeco</a:t>
            </a:r>
            <a:r>
              <a:rPr lang="sl-SI" sz="2800" b="1" dirty="0" smtClean="0"/>
              <a:t>x </a:t>
            </a:r>
            <a:r>
              <a:rPr lang="en-GB" sz="2800" b="1" dirty="0" smtClean="0"/>
              <a:t>vera</a:t>
            </a:r>
            <a:endParaRPr lang="sr-Latn-RS" sz="2800" b="1" dirty="0" smtClean="0">
              <a:cs typeface="Times New Roman" pitchFamily="18" charset="0"/>
            </a:endParaRPr>
          </a:p>
          <a:p>
            <a:pPr marL="354013" indent="-354013"/>
            <a:r>
              <a:rPr lang="sr-Cyrl-RS" sz="2800" b="1" dirty="0" smtClean="0">
                <a:cs typeface="Times New Roman" pitchFamily="18" charset="0"/>
              </a:rPr>
              <a:t>Последица</a:t>
            </a:r>
            <a:r>
              <a:rPr lang="sr-Latn-RS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превременог</a:t>
            </a:r>
            <a:r>
              <a:rPr lang="sr-Latn-RS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активирања</a:t>
            </a:r>
            <a:r>
              <a:rPr lang="sr-Latn-RS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хипоталамус</a:t>
            </a:r>
            <a:r>
              <a:rPr lang="sr-Latn-RS" sz="2800" b="1" dirty="0" smtClean="0">
                <a:cs typeface="Times New Roman" pitchFamily="18" charset="0"/>
              </a:rPr>
              <a:t>-</a:t>
            </a:r>
            <a:r>
              <a:rPr lang="sr-Cyrl-RS" sz="2800" b="1" dirty="0" smtClean="0">
                <a:cs typeface="Times New Roman" pitchFamily="18" charset="0"/>
              </a:rPr>
              <a:t>хипофиза</a:t>
            </a:r>
            <a:r>
              <a:rPr lang="sr-Latn-RS" sz="2800" b="1" dirty="0" smtClean="0">
                <a:cs typeface="Times New Roman" pitchFamily="18" charset="0"/>
              </a:rPr>
              <a:t>-</a:t>
            </a:r>
            <a:r>
              <a:rPr lang="sr-Cyrl-RS" sz="2800" b="1" dirty="0" smtClean="0">
                <a:cs typeface="Times New Roman" pitchFamily="18" charset="0"/>
              </a:rPr>
              <a:t>гонада</a:t>
            </a:r>
            <a:r>
              <a:rPr lang="sr-Latn-RS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осовине</a:t>
            </a:r>
          </a:p>
          <a:p>
            <a:pPr indent="379413">
              <a:lnSpc>
                <a:spcPct val="80000"/>
              </a:lnSpc>
            </a:pPr>
            <a:r>
              <a:rPr lang="sr-Cyrl-RS" sz="2800" dirty="0" smtClean="0"/>
              <a:t>Превремено успостављена физиологија нормалног пубертета</a:t>
            </a:r>
          </a:p>
          <a:p>
            <a:pPr indent="379413">
              <a:lnSpc>
                <a:spcPct val="80000"/>
              </a:lnSpc>
            </a:pPr>
            <a:r>
              <a:rPr lang="en-US" sz="2800" dirty="0" smtClean="0"/>
              <a:t>GnRH </a:t>
            </a:r>
            <a:r>
              <a:rPr lang="sr-Latn-CS" sz="2800" dirty="0" smtClean="0"/>
              <a:t> је зависан</a:t>
            </a:r>
            <a:endParaRPr lang="sr-Cyrl-RS" sz="2800" dirty="0" smtClean="0"/>
          </a:p>
          <a:p>
            <a:pPr indent="379413">
              <a:lnSpc>
                <a:spcPct val="80000"/>
              </a:lnSpc>
            </a:pPr>
            <a:r>
              <a:rPr lang="sr-Cyrl-RS" sz="2800" dirty="0" smtClean="0"/>
              <a:t>У</a:t>
            </a:r>
            <a:r>
              <a:rPr lang="sl-SI" sz="2800" dirty="0" smtClean="0"/>
              <a:t>већање гонада </a:t>
            </a:r>
            <a:endParaRPr lang="sr-Cyrl-RS" sz="2800" dirty="0" smtClean="0"/>
          </a:p>
          <a:p>
            <a:pPr indent="379413">
              <a:lnSpc>
                <a:spcPct val="80000"/>
              </a:lnSpc>
            </a:pPr>
            <a:r>
              <a:rPr lang="sr-Cyrl-RS" sz="2800" dirty="0" smtClean="0"/>
              <a:t>П</a:t>
            </a:r>
            <a:r>
              <a:rPr lang="sl-SI" sz="2800" dirty="0" smtClean="0"/>
              <a:t>овећање секреције полних хормона</a:t>
            </a:r>
            <a:endParaRPr lang="sr-Cyrl-RS" sz="2800" dirty="0" smtClean="0"/>
          </a:p>
          <a:p>
            <a:pPr indent="379413">
              <a:lnSpc>
                <a:spcPct val="80000"/>
              </a:lnSpc>
            </a:pPr>
            <a:r>
              <a:rPr lang="sr-Cyrl-RS" sz="2800" dirty="0" smtClean="0"/>
              <a:t>Р</a:t>
            </a:r>
            <a:r>
              <a:rPr lang="sl-SI" sz="2800" dirty="0" smtClean="0"/>
              <a:t>ане клиничке  манифестације изосексуалног пубертета</a:t>
            </a:r>
            <a:endParaRPr lang="en-GB" sz="2800" dirty="0" smtClean="0"/>
          </a:p>
          <a:p>
            <a:pPr marL="354013" indent="-354013">
              <a:buNone/>
            </a:pPr>
            <a:endParaRPr lang="sr-Latn-RS" sz="2100" b="1" dirty="0" smtClean="0"/>
          </a:p>
        </p:txBody>
      </p:sp>
    </p:spTree>
  </p:cSld>
  <p:clrMapOvr>
    <a:masterClrMapping/>
  </p:clrMapOvr>
  <p:transition advTm="3295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3528" y="1484784"/>
            <a:ext cx="882047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>
              <a:buFont typeface="Arial" pitchFamily="34" charset="0"/>
              <a:buChar char="•"/>
            </a:pPr>
            <a:r>
              <a:rPr lang="sr-Cyrl-RS" sz="2600" b="1" dirty="0" smtClean="0"/>
              <a:t>Идиопатски</a:t>
            </a:r>
            <a:r>
              <a:rPr lang="sr-Latn-RS" sz="2600" b="1" dirty="0" smtClean="0"/>
              <a:t> </a:t>
            </a:r>
            <a:r>
              <a:rPr lang="sr-Cyrl-RS" sz="2600" b="1" dirty="0" smtClean="0"/>
              <a:t>облик- 90%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sr-Cyrl-RS" sz="2600" b="1" dirty="0" smtClean="0"/>
              <a:t>Узрокован</a:t>
            </a:r>
            <a:r>
              <a:rPr lang="sr-Latn-RS" sz="2600" b="1" dirty="0" smtClean="0"/>
              <a:t> </a:t>
            </a:r>
            <a:r>
              <a:rPr lang="sr-Cyrl-RS" sz="2600" b="1" dirty="0" smtClean="0"/>
              <a:t>органским</a:t>
            </a:r>
            <a:r>
              <a:rPr lang="sr-Latn-CS" sz="2600" b="1" dirty="0" smtClean="0"/>
              <a:t> </a:t>
            </a:r>
            <a:r>
              <a:rPr lang="sr-Cyrl-RS" sz="2600" b="1" dirty="0" smtClean="0"/>
              <a:t>узроцима</a:t>
            </a:r>
            <a:r>
              <a:rPr lang="sr-Latn-CS" sz="2600" dirty="0" smtClean="0"/>
              <a:t>:</a:t>
            </a:r>
          </a:p>
          <a:p>
            <a:pPr marL="633413" indent="-368300"/>
            <a:r>
              <a:rPr lang="sr-Cyrl-RS" sz="2600" dirty="0" smtClean="0"/>
              <a:t>Тумори</a:t>
            </a:r>
            <a:r>
              <a:rPr lang="sr-Cyrl-CS" sz="2600" dirty="0" smtClean="0"/>
              <a:t>: </a:t>
            </a:r>
            <a:r>
              <a:rPr lang="sr-Latn-RS" sz="2600" dirty="0" smtClean="0"/>
              <a:t> </a:t>
            </a:r>
            <a:r>
              <a:rPr lang="sr-Cyrl-RS" sz="2600" dirty="0" smtClean="0"/>
              <a:t>Хипоталамички</a:t>
            </a:r>
            <a:r>
              <a:rPr lang="sr-Latn-RS" sz="2600" dirty="0" smtClean="0"/>
              <a:t> </a:t>
            </a:r>
            <a:r>
              <a:rPr lang="sr-Cyrl-CS" sz="2600" dirty="0" smtClean="0"/>
              <a:t> </a:t>
            </a:r>
            <a:r>
              <a:rPr lang="sr-Cyrl-RS" sz="2600" dirty="0" smtClean="0"/>
              <a:t>хамартом</a:t>
            </a:r>
            <a:r>
              <a:rPr lang="sr-Latn-CS" sz="2600" dirty="0" smtClean="0"/>
              <a:t>,</a:t>
            </a:r>
            <a:r>
              <a:rPr lang="sr-Latn-CS" sz="2600" dirty="0" smtClean="0">
                <a:solidFill>
                  <a:srgbClr val="990033"/>
                </a:solidFill>
              </a:rPr>
              <a:t> </a:t>
            </a:r>
            <a:r>
              <a:rPr lang="sr-Cyrl-RS" sz="2600" dirty="0" smtClean="0"/>
              <a:t>аденоми</a:t>
            </a:r>
            <a:r>
              <a:rPr lang="sr-Latn-CS" sz="2600" dirty="0" smtClean="0"/>
              <a:t> </a:t>
            </a:r>
            <a:r>
              <a:rPr lang="sr-Cyrl-RS" sz="2600" dirty="0" smtClean="0"/>
              <a:t>хипофизе</a:t>
            </a:r>
            <a:r>
              <a:rPr lang="sr-Latn-RS" sz="2600" dirty="0" smtClean="0"/>
              <a:t>, </a:t>
            </a:r>
            <a:r>
              <a:rPr lang="sr-Cyrl-RS" sz="2600" dirty="0" smtClean="0"/>
              <a:t>оптички</a:t>
            </a:r>
            <a:r>
              <a:rPr lang="sr-Cyrl-CS" sz="2600" dirty="0" smtClean="0"/>
              <a:t> </a:t>
            </a:r>
            <a:r>
              <a:rPr lang="sr-Cyrl-RS" sz="2600" dirty="0" smtClean="0"/>
              <a:t>глиоми</a:t>
            </a:r>
            <a:r>
              <a:rPr lang="sr-Latn-CS" sz="2600" dirty="0" smtClean="0"/>
              <a:t>, </a:t>
            </a:r>
            <a:r>
              <a:rPr lang="sr-Cyrl-RS" sz="2600" dirty="0" smtClean="0"/>
              <a:t>астроцитоми</a:t>
            </a:r>
            <a:endParaRPr lang="sr-Latn-CS" sz="2600" dirty="0" smtClean="0"/>
          </a:p>
          <a:p>
            <a:pPr marL="633413" indent="-368300"/>
            <a:r>
              <a:rPr lang="sr-Cyrl-RS" sz="2600" dirty="0" smtClean="0"/>
              <a:t>Конгениталне</a:t>
            </a:r>
            <a:r>
              <a:rPr lang="sr-Cyrl-CS" sz="2600" dirty="0" smtClean="0"/>
              <a:t> </a:t>
            </a:r>
            <a:r>
              <a:rPr lang="sr-Cyrl-RS" sz="2600" dirty="0" smtClean="0"/>
              <a:t>малформације</a:t>
            </a:r>
            <a:r>
              <a:rPr lang="sr-Cyrl-CS" sz="2600" dirty="0" smtClean="0"/>
              <a:t>: </a:t>
            </a:r>
            <a:r>
              <a:rPr lang="sr-Cyrl-RS" sz="2600" dirty="0" smtClean="0"/>
              <a:t>арахноидне</a:t>
            </a:r>
            <a:r>
              <a:rPr lang="sr-Cyrl-CS" sz="2600" dirty="0" smtClean="0"/>
              <a:t> </a:t>
            </a:r>
            <a:r>
              <a:rPr lang="sr-Cyrl-RS" sz="2600" dirty="0" smtClean="0"/>
              <a:t>цисте</a:t>
            </a:r>
            <a:r>
              <a:rPr lang="sr-Cyrl-CS" sz="2600" dirty="0" smtClean="0"/>
              <a:t>, </a:t>
            </a:r>
            <a:r>
              <a:rPr lang="sr-Cyrl-RS" sz="2600" dirty="0" smtClean="0"/>
              <a:t>хидроцефалус</a:t>
            </a:r>
            <a:r>
              <a:rPr lang="sr-Cyrl-CS" sz="2600" dirty="0" smtClean="0"/>
              <a:t>,</a:t>
            </a:r>
            <a:r>
              <a:rPr lang="sr-Latn-RS" sz="2600" dirty="0" smtClean="0"/>
              <a:t> </a:t>
            </a:r>
            <a:r>
              <a:rPr lang="sr-Cyrl-RS" sz="2600" dirty="0" smtClean="0"/>
              <a:t>дефекти</a:t>
            </a:r>
            <a:r>
              <a:rPr lang="sr-Cyrl-CS" sz="2600" dirty="0" smtClean="0"/>
              <a:t> </a:t>
            </a:r>
            <a:r>
              <a:rPr lang="sr-Cyrl-RS" sz="2600" dirty="0" smtClean="0"/>
              <a:t>неуралне</a:t>
            </a:r>
            <a:r>
              <a:rPr lang="sr-Cyrl-CS" sz="2600" dirty="0" smtClean="0"/>
              <a:t> </a:t>
            </a:r>
            <a:r>
              <a:rPr lang="sr-Cyrl-RS" sz="2600" dirty="0" smtClean="0"/>
              <a:t>тубе</a:t>
            </a:r>
            <a:endParaRPr lang="sr-Latn-RS" sz="2600" dirty="0" smtClean="0"/>
          </a:p>
          <a:p>
            <a:pPr marL="633413" indent="-368300"/>
            <a:r>
              <a:rPr lang="sr-Cyrl-RS" sz="2600" dirty="0" smtClean="0"/>
              <a:t>Стечени</a:t>
            </a:r>
            <a:r>
              <a:rPr lang="sr-Cyrl-CS" sz="2600" dirty="0" smtClean="0"/>
              <a:t> </a:t>
            </a:r>
            <a:r>
              <a:rPr lang="sr-Cyrl-RS" sz="2600" dirty="0" smtClean="0"/>
              <a:t>поремећаји</a:t>
            </a:r>
            <a:r>
              <a:rPr lang="sr-Cyrl-CS" sz="2600" dirty="0" smtClean="0"/>
              <a:t>:</a:t>
            </a:r>
            <a:r>
              <a:rPr lang="sr-Latn-RS" sz="2600" dirty="0" smtClean="0"/>
              <a:t> </a:t>
            </a:r>
            <a:r>
              <a:rPr lang="sr-Cyrl-RS" sz="2600" dirty="0" smtClean="0"/>
              <a:t>трауме</a:t>
            </a:r>
            <a:r>
              <a:rPr lang="sr-Cyrl-CS" sz="2600" dirty="0" smtClean="0"/>
              <a:t>,</a:t>
            </a:r>
            <a:r>
              <a:rPr lang="sr-Latn-RS" sz="2600" dirty="0" smtClean="0"/>
              <a:t> </a:t>
            </a:r>
            <a:r>
              <a:rPr lang="sr-Cyrl-RS" sz="2600" dirty="0" smtClean="0"/>
              <a:t>ирадијација</a:t>
            </a:r>
            <a:r>
              <a:rPr lang="sr-Latn-CS" sz="2600" dirty="0" smtClean="0"/>
              <a:t>, </a:t>
            </a:r>
            <a:r>
              <a:rPr lang="sr-Cyrl-RS" sz="2600" dirty="0" smtClean="0"/>
              <a:t>инфекције</a:t>
            </a:r>
            <a:r>
              <a:rPr lang="sr-Cyrl-CS" sz="2600" dirty="0" smtClean="0"/>
              <a:t>, </a:t>
            </a:r>
            <a:r>
              <a:rPr lang="sr-Cyrl-RS" sz="2600" dirty="0" smtClean="0"/>
              <a:t>перинатална</a:t>
            </a:r>
            <a:r>
              <a:rPr lang="sr-Cyrl-CS" sz="2600" dirty="0" smtClean="0"/>
              <a:t> </a:t>
            </a:r>
            <a:r>
              <a:rPr lang="sr-Cyrl-RS" sz="2600" dirty="0" smtClean="0"/>
              <a:t>асфиксија</a:t>
            </a:r>
            <a:endParaRPr lang="sr-Latn-CS" sz="2600" dirty="0" smtClean="0"/>
          </a:p>
          <a:p>
            <a:pPr marL="633413" indent="-368300"/>
            <a:r>
              <a:rPr lang="sr-Cyrl-RS" sz="2600" dirty="0" smtClean="0"/>
              <a:t>Активишућа</a:t>
            </a:r>
            <a:r>
              <a:rPr lang="sr-Cyrl-CS" sz="2600" dirty="0" smtClean="0"/>
              <a:t> </a:t>
            </a:r>
            <a:r>
              <a:rPr lang="sr-Cyrl-RS" sz="2600" dirty="0" smtClean="0"/>
              <a:t>мутација</a:t>
            </a:r>
            <a:r>
              <a:rPr lang="sr-Cyrl-CS" sz="2600" dirty="0" smtClean="0"/>
              <a:t> </a:t>
            </a:r>
            <a:r>
              <a:rPr lang="sr-Cyrl-RS" sz="2600" dirty="0" smtClean="0"/>
              <a:t>гена</a:t>
            </a:r>
            <a:r>
              <a:rPr lang="sr-Cyrl-CS" sz="2600" dirty="0" smtClean="0"/>
              <a:t> </a:t>
            </a:r>
            <a:r>
              <a:rPr lang="sr-Cyrl-RS" sz="2600" dirty="0" smtClean="0"/>
              <a:t>за</a:t>
            </a:r>
            <a:r>
              <a:rPr lang="sr-Latn-CS" sz="2600" dirty="0" smtClean="0"/>
              <a:t> GPR54-KISS1R</a:t>
            </a:r>
          </a:p>
          <a:p>
            <a:pPr marL="633413" indent="-368300"/>
            <a:r>
              <a:rPr lang="sr-Cyrl-RS" sz="2600" dirty="0" smtClean="0"/>
              <a:t>Ексцесне</a:t>
            </a:r>
            <a:r>
              <a:rPr lang="sr-Cyrl-CS" sz="2600" dirty="0" smtClean="0"/>
              <a:t> </a:t>
            </a:r>
            <a:r>
              <a:rPr lang="sr-Cyrl-RS" sz="2600" dirty="0" smtClean="0"/>
              <a:t>дозе</a:t>
            </a:r>
            <a:r>
              <a:rPr lang="sr-Cyrl-CS" sz="2600" dirty="0" smtClean="0"/>
              <a:t> </a:t>
            </a:r>
            <a:r>
              <a:rPr lang="sr-Cyrl-RS" sz="2600" dirty="0" smtClean="0"/>
              <a:t>ендогених</a:t>
            </a:r>
            <a:r>
              <a:rPr lang="sr-Cyrl-CS" sz="2600" dirty="0" smtClean="0"/>
              <a:t> </a:t>
            </a:r>
            <a:r>
              <a:rPr lang="sr-Cyrl-RS" sz="2600" dirty="0" smtClean="0"/>
              <a:t>стероида</a:t>
            </a:r>
            <a:r>
              <a:rPr lang="sr-Latn-RS" sz="2600" dirty="0" smtClean="0"/>
              <a:t>:</a:t>
            </a:r>
            <a:r>
              <a:rPr lang="sr-Latn-CS" sz="2600" dirty="0" smtClean="0"/>
              <a:t> </a:t>
            </a:r>
            <a:r>
              <a:rPr lang="sr-Cyrl-RS" sz="2600" dirty="0" smtClean="0"/>
              <a:t>конг</a:t>
            </a:r>
            <a:r>
              <a:rPr lang="sr-Latn-CS" sz="2600" dirty="0" smtClean="0"/>
              <a:t>e</a:t>
            </a:r>
            <a:r>
              <a:rPr lang="sr-Cyrl-RS" sz="2600" dirty="0" smtClean="0"/>
              <a:t>нитална</a:t>
            </a:r>
            <a:r>
              <a:rPr lang="sr-Latn-CS" sz="2600" dirty="0" smtClean="0"/>
              <a:t> </a:t>
            </a:r>
            <a:r>
              <a:rPr lang="sr-Cyrl-RS" sz="2600" dirty="0" smtClean="0"/>
              <a:t>адр</a:t>
            </a:r>
            <a:r>
              <a:rPr lang="sr-Latn-CS" sz="2600" dirty="0" smtClean="0"/>
              <a:t>e</a:t>
            </a:r>
            <a:r>
              <a:rPr lang="sr-Cyrl-RS" sz="2600" dirty="0" smtClean="0"/>
              <a:t>нална</a:t>
            </a:r>
            <a:r>
              <a:rPr lang="sr-Latn-CS" sz="2600" dirty="0" smtClean="0"/>
              <a:t> </a:t>
            </a:r>
            <a:r>
              <a:rPr lang="sr-Cyrl-RS" sz="2600" dirty="0" smtClean="0"/>
              <a:t>хип</a:t>
            </a:r>
            <a:r>
              <a:rPr lang="sr-Latn-CS" sz="2600" dirty="0" smtClean="0"/>
              <a:t>e</a:t>
            </a:r>
            <a:r>
              <a:rPr lang="sr-Cyrl-RS" sz="2600" dirty="0" smtClean="0"/>
              <a:t>рпл</a:t>
            </a:r>
            <a:r>
              <a:rPr lang="sr-Latn-CS" sz="2600" dirty="0" smtClean="0"/>
              <a:t>a</a:t>
            </a:r>
            <a:r>
              <a:rPr lang="sr-Cyrl-RS" sz="2600" dirty="0" smtClean="0"/>
              <a:t>зиј</a:t>
            </a:r>
            <a:r>
              <a:rPr lang="sr-Latn-CS" sz="2600" dirty="0" smtClean="0"/>
              <a:t>a (KAH)</a:t>
            </a:r>
            <a:endParaRPr lang="en-GB" sz="2600" dirty="0"/>
          </a:p>
        </p:txBody>
      </p:sp>
      <p:sp>
        <p:nvSpPr>
          <p:cNvPr id="6" name="Rectangle 5"/>
          <p:cNvSpPr/>
          <p:nvPr/>
        </p:nvSpPr>
        <p:spPr>
          <a:xfrm>
            <a:off x="467544" y="836712"/>
            <a:ext cx="82089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3000" b="1" dirty="0" smtClean="0"/>
              <a:t>Гонадотропин</a:t>
            </a:r>
            <a:r>
              <a:rPr lang="sl-SI" sz="3000" b="1" dirty="0" smtClean="0"/>
              <a:t> - </a:t>
            </a:r>
            <a:r>
              <a:rPr lang="sr-Cyrl-RS" sz="3000" b="1" dirty="0" smtClean="0"/>
              <a:t>зависни</a:t>
            </a:r>
            <a:r>
              <a:rPr lang="sl-SI" sz="3000" b="1" dirty="0" smtClean="0"/>
              <a:t> </a:t>
            </a:r>
            <a:r>
              <a:rPr lang="sr-Cyrl-RS" sz="3000" b="1" dirty="0" smtClean="0"/>
              <a:t>превремени</a:t>
            </a:r>
            <a:r>
              <a:rPr lang="sr-Latn-RS" sz="3000" b="1" dirty="0" smtClean="0"/>
              <a:t> </a:t>
            </a:r>
            <a:r>
              <a:rPr lang="sr-Cyrl-RS" sz="3000" b="1" dirty="0" smtClean="0"/>
              <a:t>пубертет</a:t>
            </a:r>
            <a:endParaRPr lang="en-GB" sz="3000" b="1" dirty="0"/>
          </a:p>
        </p:txBody>
      </p:sp>
    </p:spTree>
  </p:cSld>
  <p:clrMapOvr>
    <a:masterClrMapping/>
  </p:clrMapOvr>
  <p:transition advTm="4814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401975"/>
            <a:ext cx="82184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l-SI" sz="3000" b="1" dirty="0">
                <a:latin typeface="+mn-lt"/>
              </a:rPr>
              <a:t>Идиопатски, гонадотропин-зависни превремени   пубертет</a:t>
            </a:r>
            <a:endParaRPr lang="en-US" sz="3000" b="1" dirty="0">
              <a:latin typeface="+mn-lt"/>
            </a:endParaRP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323528" y="1719263"/>
            <a:ext cx="836327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Cyrl-RS" sz="2600" dirty="0" smtClean="0"/>
              <a:t>Н</a:t>
            </a:r>
            <a:r>
              <a:rPr lang="sl-SI" sz="2600" dirty="0" smtClean="0"/>
              <a:t>ижи </a:t>
            </a:r>
            <a:r>
              <a:rPr lang="sl-SI" sz="2600" dirty="0"/>
              <a:t>праг </a:t>
            </a:r>
            <a:r>
              <a:rPr lang="sl-SI" sz="2600" dirty="0" smtClean="0"/>
              <a:t>пулсног ослоба</a:t>
            </a:r>
            <a:r>
              <a:rPr lang="sr-Cyrl-RS" sz="2600" dirty="0" smtClean="0"/>
              <a:t>ђ</a:t>
            </a:r>
            <a:r>
              <a:rPr lang="sl-SI" sz="2600" dirty="0" smtClean="0"/>
              <a:t>ања GnRH</a:t>
            </a:r>
            <a:endParaRPr lang="sr-Cyrl-RS" sz="2600" dirty="0" smtClean="0"/>
          </a:p>
          <a:p>
            <a:r>
              <a:rPr lang="sr-Cyrl-RS" sz="2600" dirty="0" smtClean="0"/>
              <a:t>90%-код девојчица</a:t>
            </a:r>
          </a:p>
          <a:p>
            <a:r>
              <a:rPr lang="sl-SI" sz="2600" dirty="0" smtClean="0"/>
              <a:t>Рани </a:t>
            </a:r>
            <a:r>
              <a:rPr lang="sl-SI" sz="2600" dirty="0"/>
              <a:t>пубертетски изосексуални развој (2.-3. год</a:t>
            </a:r>
            <a:r>
              <a:rPr lang="sl-SI" sz="2600" dirty="0" smtClean="0"/>
              <a:t>) </a:t>
            </a:r>
            <a:r>
              <a:rPr lang="sl-SI" sz="2600" dirty="0"/>
              <a:t>са стицањем  репродуктивне способности </a:t>
            </a:r>
            <a:endParaRPr lang="sr-Cyrl-RS" sz="2600" dirty="0" smtClean="0"/>
          </a:p>
          <a:p>
            <a:r>
              <a:rPr lang="sl-SI" sz="2600" dirty="0" smtClean="0"/>
              <a:t>Убрза</a:t>
            </a:r>
            <a:r>
              <a:rPr lang="sr-Cyrl-RS" sz="2600" dirty="0" smtClean="0"/>
              <a:t>њ</a:t>
            </a:r>
            <a:r>
              <a:rPr lang="sl-SI" sz="2600" dirty="0" smtClean="0"/>
              <a:t>е </a:t>
            </a:r>
            <a:r>
              <a:rPr lang="sl-SI" sz="2600" dirty="0"/>
              <a:t>скелетног </a:t>
            </a:r>
            <a:r>
              <a:rPr lang="sl-SI" sz="2600" dirty="0" smtClean="0"/>
              <a:t>сазревања </a:t>
            </a:r>
            <a:r>
              <a:rPr lang="sr-Cyrl-RS" sz="2600" dirty="0" smtClean="0"/>
              <a:t>и</a:t>
            </a:r>
            <a:r>
              <a:rPr lang="sl-SI" sz="2600" dirty="0" smtClean="0"/>
              <a:t> </a:t>
            </a:r>
            <a:r>
              <a:rPr lang="sl-SI" sz="2600" dirty="0"/>
              <a:t>брзине раста</a:t>
            </a:r>
            <a:r>
              <a:rPr lang="sl-SI" sz="2600" dirty="0" smtClean="0"/>
              <a:t>,</a:t>
            </a:r>
            <a:r>
              <a:rPr lang="en-US" sz="2600" dirty="0" smtClean="0"/>
              <a:t> </a:t>
            </a:r>
            <a:r>
              <a:rPr lang="sl-SI" sz="2600" dirty="0" smtClean="0"/>
              <a:t>уз </a:t>
            </a:r>
            <a:r>
              <a:rPr lang="sl-SI" sz="2600" dirty="0"/>
              <a:t>ниску дефинитивну </a:t>
            </a:r>
            <a:r>
              <a:rPr lang="sl-SI" sz="2600" dirty="0" smtClean="0"/>
              <a:t>ТВ</a:t>
            </a:r>
            <a:endParaRPr lang="sr-Cyrl-RS" sz="2600" dirty="0" smtClean="0"/>
          </a:p>
          <a:p>
            <a:r>
              <a:rPr lang="sl-SI" sz="2600" dirty="0" smtClean="0"/>
              <a:t>Поремећаји понашања</a:t>
            </a:r>
            <a:endParaRPr lang="sr-Cyrl-RS" sz="2600" dirty="0" smtClean="0"/>
          </a:p>
          <a:p>
            <a:r>
              <a:rPr lang="sl-SI" sz="2600" dirty="0" smtClean="0"/>
              <a:t>Ток</a:t>
            </a:r>
            <a:r>
              <a:rPr lang="sl-SI" sz="2600" dirty="0"/>
              <a:t>: </a:t>
            </a:r>
            <a:r>
              <a:rPr lang="sr-Cyrl-RS" sz="2600" dirty="0" smtClean="0"/>
              <a:t>б</a:t>
            </a:r>
            <a:r>
              <a:rPr lang="sl-SI" sz="2600" dirty="0" smtClean="0"/>
              <a:t>рз</a:t>
            </a:r>
            <a:r>
              <a:rPr lang="sl-SI" sz="2600" dirty="0"/>
              <a:t>, спор или спонтана регресија </a:t>
            </a:r>
            <a:endParaRPr lang="en-US" sz="2600" dirty="0"/>
          </a:p>
        </p:txBody>
      </p:sp>
    </p:spTree>
  </p:cSld>
  <p:clrMapOvr>
    <a:masterClrMapping/>
  </p:clrMapOvr>
  <p:transition advTm="8849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01975"/>
            <a:ext cx="82184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3000" b="1" dirty="0" smtClean="0"/>
              <a:t>Гонадотропин</a:t>
            </a:r>
            <a:r>
              <a:rPr lang="sl-SI" sz="3000" b="1" dirty="0" smtClean="0"/>
              <a:t> - </a:t>
            </a:r>
            <a:r>
              <a:rPr lang="sr-Cyrl-RS" sz="3000" b="1" dirty="0" smtClean="0"/>
              <a:t>зависни</a:t>
            </a:r>
            <a:r>
              <a:rPr lang="sl-SI" sz="3000" b="1" dirty="0" smtClean="0"/>
              <a:t> </a:t>
            </a:r>
            <a:r>
              <a:rPr lang="sr-Cyrl-RS" sz="3000" b="1" dirty="0" smtClean="0"/>
              <a:t>превремени</a:t>
            </a:r>
            <a:r>
              <a:rPr lang="sr-Latn-RS" sz="3000" b="1" dirty="0" smtClean="0"/>
              <a:t> </a:t>
            </a:r>
            <a:r>
              <a:rPr lang="sr-Cyrl-RS" sz="3000" b="1" dirty="0" smtClean="0"/>
              <a:t>пубертет</a:t>
            </a:r>
            <a:r>
              <a:rPr lang="sr-Latn-RS" sz="3000" b="1" dirty="0" smtClean="0"/>
              <a:t/>
            </a:r>
            <a:br>
              <a:rPr lang="sr-Latn-RS" sz="3000" b="1" dirty="0" smtClean="0"/>
            </a:br>
            <a:r>
              <a:rPr lang="sr-Cyrl-RS" sz="2800" dirty="0" smtClean="0"/>
              <a:t>Органске лезије ЦНС-а</a:t>
            </a:r>
            <a:endParaRPr lang="en-GB" sz="2800" b="1" dirty="0"/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idx="1"/>
          </p:nvPr>
        </p:nvSpPr>
        <p:spPr bwMode="auto">
          <a:xfrm>
            <a:off x="251520" y="1412776"/>
            <a:ext cx="8568952" cy="448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У </a:t>
            </a:r>
            <a:r>
              <a:rPr lang="sl-SI" sz="2800" dirty="0"/>
              <a:t>90</a:t>
            </a:r>
            <a:r>
              <a:rPr lang="sl-SI" sz="2800" dirty="0" smtClean="0"/>
              <a:t>%</a:t>
            </a:r>
            <a:r>
              <a:rPr lang="sr-Cyrl-RS" sz="2800" dirty="0" smtClean="0"/>
              <a:t> </a:t>
            </a:r>
            <a:r>
              <a:rPr lang="sl-SI" sz="2800" dirty="0" smtClean="0"/>
              <a:t>код дечака</a:t>
            </a:r>
            <a:endParaRPr lang="sr-Cyrl-RS" sz="2800" dirty="0" smtClean="0"/>
          </a:p>
          <a:p>
            <a:r>
              <a:rPr lang="sr-Cyrl-RS" sz="2800" dirty="0" smtClean="0"/>
              <a:t>Н</a:t>
            </a:r>
            <a:r>
              <a:rPr lang="sl-SI" sz="2800" dirty="0" smtClean="0"/>
              <a:t>ајчешћи </a:t>
            </a:r>
            <a:r>
              <a:rPr lang="sl-SI" sz="2800" dirty="0"/>
              <a:t>узрок: </a:t>
            </a:r>
            <a:r>
              <a:rPr lang="sl-SI" sz="2800" b="1" smtClean="0"/>
              <a:t>хипоталамички хамартом</a:t>
            </a:r>
            <a:r>
              <a:rPr lang="sl-SI" sz="2800" smtClean="0"/>
              <a:t> </a:t>
            </a:r>
            <a:endParaRPr lang="sr-Cyrl-RS" sz="2800" dirty="0" smtClean="0"/>
          </a:p>
          <a:p>
            <a:r>
              <a:rPr lang="sl-SI" sz="2800" dirty="0" smtClean="0">
                <a:sym typeface="Symbol" pitchFamily="18" charset="2"/>
              </a:rPr>
              <a:t>Клинички</a:t>
            </a:r>
            <a:r>
              <a:rPr lang="sr-Cyrl-RS" sz="2800" dirty="0" smtClean="0">
                <a:sym typeface="Symbol" pitchFamily="18" charset="2"/>
              </a:rPr>
              <a:t> симптоми и знаци</a:t>
            </a:r>
            <a:r>
              <a:rPr lang="sl-SI" sz="2800" dirty="0" smtClean="0">
                <a:sym typeface="Symbol" pitchFamily="18" charset="2"/>
              </a:rPr>
              <a:t>: </a:t>
            </a:r>
            <a:endParaRPr lang="sr-Cyrl-RS" sz="2800" dirty="0" smtClean="0">
              <a:sym typeface="Symbol" pitchFamily="18" charset="2"/>
            </a:endParaRPr>
          </a:p>
          <a:p>
            <a:pPr marL="722313" indent="265113"/>
            <a:r>
              <a:rPr lang="sr-Cyrl-RS" sz="2800" dirty="0" smtClean="0">
                <a:sym typeface="Symbol" pitchFamily="18" charset="2"/>
              </a:rPr>
              <a:t>З</a:t>
            </a:r>
            <a:r>
              <a:rPr lang="sl-SI" sz="2800" dirty="0" smtClean="0">
                <a:sym typeface="Symbol" pitchFamily="18" charset="2"/>
              </a:rPr>
              <a:t>наци </a:t>
            </a:r>
            <a:r>
              <a:rPr lang="sl-SI" sz="2800" dirty="0">
                <a:sym typeface="Symbol" pitchFamily="18" charset="2"/>
              </a:rPr>
              <a:t>превременог изосексуалног </a:t>
            </a:r>
            <a:r>
              <a:rPr lang="sl-SI" sz="2800" dirty="0" smtClean="0">
                <a:sym typeface="Symbol" pitchFamily="18" charset="2"/>
              </a:rPr>
              <a:t>пубертета</a:t>
            </a:r>
            <a:endParaRPr lang="sr-Cyrl-RS" sz="2800" dirty="0" smtClean="0">
              <a:sym typeface="Symbol" pitchFamily="18" charset="2"/>
            </a:endParaRPr>
          </a:p>
          <a:p>
            <a:pPr marL="722313" indent="265113"/>
            <a:r>
              <a:rPr lang="sr-Cyrl-RS" sz="2800" dirty="0" smtClean="0">
                <a:sym typeface="Symbol" pitchFamily="18" charset="2"/>
              </a:rPr>
              <a:t>Х</a:t>
            </a:r>
            <a:r>
              <a:rPr lang="sl-SI" sz="2800" dirty="0" smtClean="0">
                <a:sym typeface="Symbol" pitchFamily="18" charset="2"/>
              </a:rPr>
              <a:t>ипоталамички поремећаји</a:t>
            </a:r>
            <a:r>
              <a:rPr lang="sr-Cyrl-RS" sz="2800" dirty="0" smtClean="0">
                <a:sym typeface="Symbol" pitchFamily="18" charset="2"/>
              </a:rPr>
              <a:t> </a:t>
            </a:r>
            <a:r>
              <a:rPr lang="sl-SI" sz="2800" dirty="0" smtClean="0"/>
              <a:t>(поремећаји </a:t>
            </a:r>
            <a:r>
              <a:rPr lang="sl-SI" sz="2800" dirty="0"/>
              <a:t>понашања, апетита, </a:t>
            </a:r>
            <a:r>
              <a:rPr lang="sl-SI" sz="2800" dirty="0" smtClean="0"/>
              <a:t>же</a:t>
            </a:r>
            <a:r>
              <a:rPr lang="sr-Cyrl-RS" sz="2800" dirty="0" smtClean="0"/>
              <a:t>ђ</a:t>
            </a:r>
            <a:r>
              <a:rPr lang="sl-SI" sz="2800" dirty="0" smtClean="0"/>
              <a:t>и</a:t>
            </a:r>
            <a:r>
              <a:rPr lang="sl-SI" sz="2800" dirty="0"/>
              <a:t>, температуре</a:t>
            </a:r>
            <a:r>
              <a:rPr lang="sl-SI" sz="2800" dirty="0" smtClean="0"/>
              <a:t>..)</a:t>
            </a:r>
            <a:endParaRPr lang="sr-Cyrl-RS" sz="2800" dirty="0" smtClean="0"/>
          </a:p>
          <a:p>
            <a:pPr marL="722313" indent="265113"/>
            <a:r>
              <a:rPr lang="sr-Cyrl-RS" sz="2800" dirty="0" smtClean="0"/>
              <a:t>Ређе </a:t>
            </a:r>
            <a:r>
              <a:rPr lang="sl-SI" sz="2800" dirty="0" smtClean="0"/>
              <a:t>знаци </a:t>
            </a:r>
            <a:r>
              <a:rPr lang="sl-SI" sz="2800" dirty="0"/>
              <a:t>повишеног </a:t>
            </a:r>
            <a:r>
              <a:rPr lang="sl-SI" sz="2800" dirty="0" smtClean="0"/>
              <a:t>интракранијалног притиска</a:t>
            </a:r>
            <a:endParaRPr lang="sr-Cyrl-RS" sz="2800" dirty="0" smtClean="0"/>
          </a:p>
          <a:p>
            <a:pPr marL="354013" indent="-354013"/>
            <a:r>
              <a:rPr lang="sl-SI" sz="2800" dirty="0" smtClean="0"/>
              <a:t>Прогноза</a:t>
            </a:r>
            <a:r>
              <a:rPr lang="sl-SI" sz="2800" dirty="0"/>
              <a:t>: </a:t>
            </a:r>
            <a:r>
              <a:rPr lang="sl-SI" sz="2800" dirty="0" smtClean="0"/>
              <a:t>зависи </a:t>
            </a:r>
            <a:r>
              <a:rPr lang="sl-SI" sz="2800" dirty="0"/>
              <a:t>од узрока и локализације    </a:t>
            </a:r>
            <a:endParaRPr lang="en-US" sz="2800" dirty="0"/>
          </a:p>
        </p:txBody>
      </p:sp>
    </p:spTree>
  </p:cSld>
  <p:clrMapOvr>
    <a:masterClrMapping/>
  </p:clrMapOvr>
  <p:transition advTm="4369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18488" cy="864096"/>
          </a:xfrm>
        </p:spPr>
        <p:txBody>
          <a:bodyPr/>
          <a:lstStyle/>
          <a:p>
            <a:pPr algn="ctr"/>
            <a:r>
              <a:rPr lang="sr-Cyrl-RS" sz="3800" dirty="0" smtClean="0"/>
              <a:t>Пубертет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49586"/>
            <a:ext cx="8352928" cy="4411662"/>
          </a:xfrm>
        </p:spPr>
        <p:txBody>
          <a:bodyPr/>
          <a:lstStyle/>
          <a:p>
            <a:pPr>
              <a:spcBef>
                <a:spcPts val="600"/>
              </a:spcBef>
            </a:pPr>
            <a:endParaRPr lang="sl-SI" sz="2500" dirty="0" smtClean="0"/>
          </a:p>
          <a:p>
            <a:pPr>
              <a:spcBef>
                <a:spcPts val="600"/>
              </a:spcBef>
            </a:pPr>
            <a:r>
              <a:rPr lang="sr-Cyrl-RS" sz="2600" dirty="0" smtClean="0"/>
              <a:t>Период</a:t>
            </a:r>
            <a:r>
              <a:rPr lang="sl-SI" sz="2600" dirty="0" smtClean="0"/>
              <a:t> </a:t>
            </a:r>
            <a:r>
              <a:rPr lang="sr-Cyrl-RS" sz="2600" dirty="0" smtClean="0"/>
              <a:t>раста</a:t>
            </a:r>
            <a:r>
              <a:rPr lang="sl-SI" sz="2600" dirty="0" smtClean="0"/>
              <a:t> </a:t>
            </a:r>
            <a:r>
              <a:rPr lang="sr-Cyrl-RS" sz="2600" dirty="0" smtClean="0"/>
              <a:t>и</a:t>
            </a:r>
            <a:r>
              <a:rPr lang="sl-SI" sz="2600" dirty="0" smtClean="0"/>
              <a:t> </a:t>
            </a:r>
            <a:r>
              <a:rPr lang="sr-Cyrl-RS" sz="2600" dirty="0" smtClean="0"/>
              <a:t>развоја</a:t>
            </a:r>
            <a:r>
              <a:rPr lang="sl-SI" sz="2600" dirty="0" smtClean="0"/>
              <a:t> </a:t>
            </a:r>
            <a:r>
              <a:rPr lang="sr-Cyrl-RS" sz="2600" dirty="0" smtClean="0"/>
              <a:t>у</a:t>
            </a:r>
            <a:r>
              <a:rPr lang="sl-SI" sz="2600" dirty="0" smtClean="0"/>
              <a:t> </a:t>
            </a:r>
            <a:r>
              <a:rPr lang="sr-Cyrl-RS" sz="2600" dirty="0" smtClean="0"/>
              <a:t>коме</a:t>
            </a:r>
            <a:r>
              <a:rPr lang="sl-SI" sz="2600" dirty="0" smtClean="0"/>
              <a:t> </a:t>
            </a:r>
            <a:r>
              <a:rPr lang="sr-Cyrl-RS" sz="2600" dirty="0" smtClean="0"/>
              <a:t>се</a:t>
            </a:r>
            <a:r>
              <a:rPr lang="sl-SI" sz="2600" dirty="0" smtClean="0"/>
              <a:t> </a:t>
            </a:r>
            <a:r>
              <a:rPr lang="sr-Cyrl-RS" sz="2600" dirty="0" smtClean="0"/>
              <a:t>завршавају</a:t>
            </a:r>
            <a:r>
              <a:rPr lang="sl-SI" sz="2600" dirty="0" smtClean="0"/>
              <a:t> </a:t>
            </a:r>
            <a:r>
              <a:rPr lang="sr-Cyrl-RS" sz="2600" dirty="0" smtClean="0"/>
              <a:t>процеси</a:t>
            </a:r>
            <a:r>
              <a:rPr lang="en-US" sz="2600" dirty="0" smtClean="0"/>
              <a:t>   </a:t>
            </a:r>
            <a:r>
              <a:rPr lang="sr-Cyrl-RS" sz="2600" dirty="0" smtClean="0"/>
              <a:t>телесног</a:t>
            </a:r>
            <a:r>
              <a:rPr lang="sl-SI" sz="2600" dirty="0" smtClean="0"/>
              <a:t> </a:t>
            </a:r>
            <a:r>
              <a:rPr lang="sr-Cyrl-RS" sz="2600" dirty="0" smtClean="0"/>
              <a:t>и</a:t>
            </a:r>
            <a:r>
              <a:rPr lang="sl-SI" sz="2600" dirty="0" smtClean="0"/>
              <a:t> </a:t>
            </a:r>
            <a:r>
              <a:rPr lang="sr-Cyrl-RS" sz="2600" dirty="0" smtClean="0"/>
              <a:t>полног</a:t>
            </a:r>
            <a:r>
              <a:rPr lang="sl-SI" sz="2600" dirty="0" smtClean="0"/>
              <a:t> </a:t>
            </a:r>
            <a:r>
              <a:rPr lang="sr-Cyrl-RS" sz="2600" dirty="0" smtClean="0"/>
              <a:t>сазревања</a:t>
            </a:r>
            <a:r>
              <a:rPr lang="sl-SI" sz="2600" dirty="0" smtClean="0"/>
              <a:t>, </a:t>
            </a:r>
            <a:r>
              <a:rPr lang="sr-Cyrl-RS" sz="2600" dirty="0" smtClean="0"/>
              <a:t>односно</a:t>
            </a:r>
            <a:r>
              <a:rPr lang="sl-SI" sz="2600" dirty="0" smtClean="0"/>
              <a:t> </a:t>
            </a:r>
            <a:r>
              <a:rPr lang="sr-Cyrl-RS" sz="2600" dirty="0" smtClean="0"/>
              <a:t>стиче</a:t>
            </a:r>
            <a:r>
              <a:rPr lang="sl-SI" sz="2600" dirty="0" smtClean="0"/>
              <a:t> </a:t>
            </a:r>
            <a:r>
              <a:rPr lang="sr-Cyrl-RS" sz="2600" dirty="0" smtClean="0"/>
              <a:t>биолошка</a:t>
            </a:r>
            <a:r>
              <a:rPr lang="sl-SI" sz="2600" dirty="0" smtClean="0"/>
              <a:t> </a:t>
            </a:r>
            <a:r>
              <a:rPr lang="sr-Cyrl-RS" sz="2600" dirty="0" smtClean="0"/>
              <a:t>зрелост</a:t>
            </a:r>
            <a:r>
              <a:rPr lang="sl-SI" sz="2600" dirty="0" smtClean="0"/>
              <a:t> </a:t>
            </a:r>
            <a:r>
              <a:rPr lang="sr-Cyrl-RS" sz="2600" dirty="0" smtClean="0"/>
              <a:t>и</a:t>
            </a:r>
            <a:r>
              <a:rPr lang="en-US" sz="2600" dirty="0" smtClean="0"/>
              <a:t> </a:t>
            </a:r>
            <a:r>
              <a:rPr lang="sr-Cyrl-RS" sz="2600" dirty="0" smtClean="0"/>
              <a:t>репродуктивна</a:t>
            </a:r>
            <a:r>
              <a:rPr lang="sl-SI" sz="2600" dirty="0" smtClean="0"/>
              <a:t> </a:t>
            </a:r>
            <a:r>
              <a:rPr lang="sr-Cyrl-RS" sz="2600" dirty="0" smtClean="0"/>
              <a:t>способност</a:t>
            </a:r>
            <a:r>
              <a:rPr lang="sl-SI" sz="2600" dirty="0" smtClean="0"/>
              <a:t>. </a:t>
            </a:r>
            <a:endParaRPr lang="sr-Cyrl-RS" sz="2600" dirty="0" smtClean="0"/>
          </a:p>
          <a:p>
            <a:pPr>
              <a:spcBef>
                <a:spcPts val="600"/>
              </a:spcBef>
            </a:pPr>
            <a:endParaRPr lang="sl-SI" sz="600" dirty="0" smtClean="0"/>
          </a:p>
          <a:p>
            <a:pPr>
              <a:spcBef>
                <a:spcPts val="600"/>
              </a:spcBef>
            </a:pPr>
            <a:r>
              <a:rPr lang="sr-Cyrl-RS" sz="2600" dirty="0" smtClean="0"/>
              <a:t>Генетски</a:t>
            </a:r>
            <a:r>
              <a:rPr lang="sl-SI" sz="2600" dirty="0" smtClean="0"/>
              <a:t> </a:t>
            </a:r>
            <a:r>
              <a:rPr lang="sr-Cyrl-RS" sz="2600" dirty="0" smtClean="0"/>
              <a:t>детерминисан</a:t>
            </a:r>
            <a:r>
              <a:rPr lang="sl-SI" sz="2600" dirty="0" smtClean="0"/>
              <a:t> </a:t>
            </a:r>
            <a:r>
              <a:rPr lang="sr-Cyrl-RS" sz="2600" dirty="0" smtClean="0"/>
              <a:t>процес</a:t>
            </a:r>
            <a:r>
              <a:rPr lang="sl-SI" sz="2600" dirty="0" smtClean="0"/>
              <a:t>, </a:t>
            </a:r>
            <a:r>
              <a:rPr lang="sr-Cyrl-RS" sz="2600" dirty="0" smtClean="0"/>
              <a:t>међутим</a:t>
            </a:r>
            <a:r>
              <a:rPr lang="sl-SI" sz="2600" dirty="0" smtClean="0"/>
              <a:t> </a:t>
            </a:r>
            <a:r>
              <a:rPr lang="sr-Cyrl-RS" sz="2600" dirty="0" smtClean="0"/>
              <a:t>одликује се великим</a:t>
            </a:r>
            <a:r>
              <a:rPr lang="sl-SI" sz="2600" dirty="0" smtClean="0"/>
              <a:t> </a:t>
            </a:r>
            <a:r>
              <a:rPr lang="sr-Cyrl-RS" sz="2600" dirty="0" smtClean="0"/>
              <a:t>индивидуалним</a:t>
            </a:r>
            <a:r>
              <a:rPr lang="sl-SI" sz="2600" dirty="0" smtClean="0"/>
              <a:t> </a:t>
            </a:r>
            <a:r>
              <a:rPr lang="sr-Cyrl-RS" sz="2600" dirty="0" smtClean="0"/>
              <a:t>варијацијама</a:t>
            </a:r>
            <a:r>
              <a:rPr lang="sl-SI" sz="2600" dirty="0" smtClean="0"/>
              <a:t>. </a:t>
            </a:r>
            <a:endParaRPr lang="en-US" sz="2600" dirty="0" smtClean="0"/>
          </a:p>
          <a:p>
            <a:pPr>
              <a:spcBef>
                <a:spcPts val="600"/>
              </a:spcBef>
            </a:pPr>
            <a:endParaRPr lang="sl-SI" sz="2500" dirty="0" smtClean="0"/>
          </a:p>
          <a:p>
            <a:pPr>
              <a:spcBef>
                <a:spcPts val="600"/>
              </a:spcBef>
            </a:pPr>
            <a:endParaRPr lang="sl-SI" sz="2500" dirty="0" smtClean="0"/>
          </a:p>
          <a:p>
            <a:pPr>
              <a:spcBef>
                <a:spcPts val="600"/>
              </a:spcBef>
            </a:pPr>
            <a:endParaRPr lang="sr-Latn-RS" sz="2500" dirty="0" smtClean="0"/>
          </a:p>
        </p:txBody>
      </p:sp>
    </p:spTree>
  </p:cSld>
  <p:clrMapOvr>
    <a:masterClrMapping/>
  </p:clrMapOvr>
  <p:transition advTm="419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18488" cy="720080"/>
          </a:xfrm>
        </p:spPr>
        <p:txBody>
          <a:bodyPr/>
          <a:lstStyle/>
          <a:p>
            <a:pPr algn="ctr"/>
            <a:r>
              <a:rPr lang="sr-Cyrl-RS" sz="3100" dirty="0" smtClean="0"/>
              <a:t>Централни</a:t>
            </a:r>
            <a:r>
              <a:rPr lang="sr-Latn-RS" sz="3100" dirty="0" smtClean="0"/>
              <a:t> </a:t>
            </a:r>
            <a:r>
              <a:rPr lang="sr-Cyrl-RS" sz="3100" dirty="0" smtClean="0"/>
              <a:t>превремени</a:t>
            </a:r>
            <a:r>
              <a:rPr lang="sr-Latn-RS" sz="3100" dirty="0" smtClean="0"/>
              <a:t> </a:t>
            </a:r>
            <a:r>
              <a:rPr lang="sr-Cyrl-RS" sz="3100" dirty="0" smtClean="0"/>
              <a:t>пубертет</a:t>
            </a:r>
            <a:r>
              <a:rPr lang="sr-Latn-RS" sz="3100" dirty="0" smtClean="0"/>
              <a:t> </a:t>
            </a:r>
            <a:r>
              <a:rPr lang="sr-Cyrl-RS" sz="3100" dirty="0" smtClean="0"/>
              <a:t>Дијагностиковање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484784"/>
            <a:ext cx="8301608" cy="4411662"/>
          </a:xfrm>
        </p:spPr>
        <p:txBody>
          <a:bodyPr/>
          <a:lstStyle/>
          <a:p>
            <a:pPr>
              <a:spcBef>
                <a:spcPts val="500"/>
              </a:spcBef>
            </a:pPr>
            <a:r>
              <a:rPr lang="sr-Cyrl-RS" sz="2600" dirty="0" smtClean="0"/>
              <a:t>Анамнеза</a:t>
            </a:r>
            <a:r>
              <a:rPr lang="sr-Latn-RS" sz="2600" dirty="0" smtClean="0"/>
              <a:t> </a:t>
            </a:r>
            <a:r>
              <a:rPr lang="sr-Cyrl-RS" sz="2600" dirty="0" smtClean="0"/>
              <a:t>и</a:t>
            </a:r>
            <a:r>
              <a:rPr lang="sr-Latn-RS" sz="2600" dirty="0" smtClean="0"/>
              <a:t> </a:t>
            </a:r>
            <a:r>
              <a:rPr lang="sr-Cyrl-RS" sz="2600" dirty="0" smtClean="0"/>
              <a:t>физикални</a:t>
            </a:r>
            <a:r>
              <a:rPr lang="sr-Latn-RS" sz="2600" dirty="0" smtClean="0"/>
              <a:t> </a:t>
            </a:r>
            <a:r>
              <a:rPr lang="sr-Cyrl-RS" sz="2600" dirty="0" smtClean="0"/>
              <a:t>преглед</a:t>
            </a:r>
            <a:endParaRPr lang="sr-Latn-RS" sz="2600" dirty="0" smtClean="0"/>
          </a:p>
          <a:p>
            <a:pPr>
              <a:spcBef>
                <a:spcPts val="500"/>
              </a:spcBef>
            </a:pPr>
            <a:r>
              <a:rPr lang="sr-Cyrl-RS" sz="2600" dirty="0" smtClean="0"/>
              <a:t>Убрзање</a:t>
            </a:r>
            <a:r>
              <a:rPr lang="sr-Latn-RS" sz="2600" dirty="0" smtClean="0"/>
              <a:t> </a:t>
            </a:r>
            <a:r>
              <a:rPr lang="sr-Cyrl-RS" sz="2600" dirty="0" smtClean="0"/>
              <a:t>раста</a:t>
            </a:r>
            <a:r>
              <a:rPr lang="sr-Latn-RS" sz="2600" dirty="0" smtClean="0"/>
              <a:t> </a:t>
            </a:r>
            <a:r>
              <a:rPr lang="sr-Cyrl-RS" sz="2600" dirty="0" smtClean="0"/>
              <a:t>и</a:t>
            </a:r>
            <a:r>
              <a:rPr lang="sr-Latn-RS" sz="2600" dirty="0" smtClean="0"/>
              <a:t> </a:t>
            </a:r>
            <a:r>
              <a:rPr lang="sr-Cyrl-RS" sz="2600" dirty="0" smtClean="0"/>
              <a:t>скелетног</a:t>
            </a:r>
            <a:r>
              <a:rPr lang="sr-Latn-RS" sz="2600" dirty="0" smtClean="0"/>
              <a:t> </a:t>
            </a:r>
            <a:r>
              <a:rPr lang="sr-Cyrl-RS" sz="2600" dirty="0" smtClean="0"/>
              <a:t>сазревања</a:t>
            </a:r>
            <a:endParaRPr lang="sr-Latn-RS" sz="2600" dirty="0" smtClean="0"/>
          </a:p>
          <a:p>
            <a:pPr>
              <a:spcBef>
                <a:spcPts val="500"/>
              </a:spcBef>
            </a:pPr>
            <a:r>
              <a:rPr lang="sr-Cyrl-RS" sz="2600" dirty="0" smtClean="0"/>
              <a:t>Ултразвучни</a:t>
            </a:r>
            <a:r>
              <a:rPr lang="sr-Latn-RS" sz="2600" dirty="0" smtClean="0"/>
              <a:t> </a:t>
            </a:r>
            <a:r>
              <a:rPr lang="sr-Cyrl-RS" sz="2600" dirty="0" smtClean="0"/>
              <a:t>преглед</a:t>
            </a:r>
            <a:r>
              <a:rPr lang="sr-Latn-RS" sz="2600" dirty="0" smtClean="0"/>
              <a:t> </a:t>
            </a:r>
            <a:r>
              <a:rPr lang="sr-Cyrl-RS" sz="2600" dirty="0" smtClean="0"/>
              <a:t>мале</a:t>
            </a:r>
            <a:r>
              <a:rPr lang="sr-Latn-RS" sz="2600" dirty="0" smtClean="0"/>
              <a:t> </a:t>
            </a:r>
            <a:r>
              <a:rPr lang="sr-Cyrl-RS" sz="2600" dirty="0" smtClean="0"/>
              <a:t>карлице</a:t>
            </a:r>
            <a:r>
              <a:rPr lang="sr-Latn-RS" sz="2600" dirty="0" smtClean="0"/>
              <a:t>: </a:t>
            </a:r>
            <a:r>
              <a:rPr lang="sr-Cyrl-RS" sz="2600" dirty="0" smtClean="0"/>
              <a:t>облик</a:t>
            </a:r>
            <a:r>
              <a:rPr lang="sr-Latn-RS" sz="2600" dirty="0" smtClean="0"/>
              <a:t> </a:t>
            </a:r>
            <a:r>
              <a:rPr lang="sr-Cyrl-RS" sz="2600" dirty="0" smtClean="0"/>
              <a:t>и</a:t>
            </a:r>
            <a:r>
              <a:rPr lang="sr-Latn-RS" sz="2600" dirty="0" smtClean="0"/>
              <a:t> </a:t>
            </a:r>
            <a:r>
              <a:rPr lang="sr-Cyrl-RS" sz="2600" dirty="0" smtClean="0"/>
              <a:t>величина</a:t>
            </a:r>
            <a:r>
              <a:rPr lang="sr-Latn-RS" sz="2600" dirty="0" smtClean="0"/>
              <a:t> </a:t>
            </a:r>
            <a:r>
              <a:rPr lang="sr-Cyrl-RS" sz="2600" dirty="0" smtClean="0"/>
              <a:t>утеруса</a:t>
            </a:r>
            <a:r>
              <a:rPr lang="sr-Latn-RS" sz="2600" dirty="0" smtClean="0"/>
              <a:t>, </a:t>
            </a:r>
            <a:r>
              <a:rPr lang="sr-Cyrl-RS" sz="2600" dirty="0" smtClean="0"/>
              <a:t>величина</a:t>
            </a:r>
            <a:r>
              <a:rPr lang="sr-Latn-RS" sz="2600" dirty="0" smtClean="0"/>
              <a:t> </a:t>
            </a:r>
            <a:r>
              <a:rPr lang="sr-Cyrl-RS" sz="2600" dirty="0" smtClean="0"/>
              <a:t>јајника</a:t>
            </a:r>
            <a:r>
              <a:rPr lang="sr-Latn-RS" sz="2600" dirty="0" smtClean="0"/>
              <a:t> </a:t>
            </a:r>
            <a:r>
              <a:rPr lang="sr-Cyrl-RS" sz="2600" dirty="0" smtClean="0"/>
              <a:t>и</a:t>
            </a:r>
            <a:r>
              <a:rPr lang="sr-Latn-RS" sz="2600" dirty="0" smtClean="0"/>
              <a:t> </a:t>
            </a:r>
            <a:r>
              <a:rPr lang="sr-Cyrl-RS" sz="2600" dirty="0" smtClean="0"/>
              <a:t>фоликула</a:t>
            </a:r>
            <a:r>
              <a:rPr lang="sr-Latn-RS" sz="2600" dirty="0" smtClean="0"/>
              <a:t> </a:t>
            </a:r>
          </a:p>
          <a:p>
            <a:pPr>
              <a:spcBef>
                <a:spcPts val="500"/>
              </a:spcBef>
            </a:pPr>
            <a:r>
              <a:rPr lang="sr-Cyrl-RS" sz="2600" dirty="0" smtClean="0"/>
              <a:t>Релевантне</a:t>
            </a:r>
            <a:r>
              <a:rPr lang="sr-Latn-RS" sz="2600" dirty="0" smtClean="0"/>
              <a:t> </a:t>
            </a:r>
            <a:r>
              <a:rPr lang="sr-Cyrl-RS" sz="2600" dirty="0" smtClean="0"/>
              <a:t>лабораторијске</a:t>
            </a:r>
            <a:r>
              <a:rPr lang="sr-Latn-RS" sz="2600" dirty="0" smtClean="0"/>
              <a:t> </a:t>
            </a:r>
            <a:r>
              <a:rPr lang="sr-Cyrl-RS" sz="2600" dirty="0" smtClean="0"/>
              <a:t>анализе</a:t>
            </a:r>
            <a:r>
              <a:rPr lang="sr-Latn-RS" sz="2600" dirty="0" smtClean="0"/>
              <a:t>:</a:t>
            </a:r>
          </a:p>
          <a:p>
            <a:pPr marL="722313" indent="-368300">
              <a:spcBef>
                <a:spcPts val="500"/>
              </a:spcBef>
            </a:pPr>
            <a:r>
              <a:rPr lang="sr-Cyrl-RS" sz="2600" dirty="0" smtClean="0"/>
              <a:t>Базални</a:t>
            </a:r>
            <a:r>
              <a:rPr lang="sr-Latn-RS" sz="2600" dirty="0" smtClean="0"/>
              <a:t> </a:t>
            </a:r>
            <a:r>
              <a:rPr lang="sr-Cyrl-RS" sz="2600" dirty="0" smtClean="0"/>
              <a:t>ниво</a:t>
            </a:r>
            <a:r>
              <a:rPr lang="sr-Latn-RS" sz="2600" dirty="0" smtClean="0"/>
              <a:t> LH &gt;0,3 IU/l</a:t>
            </a:r>
          </a:p>
          <a:p>
            <a:pPr marL="722313" indent="-368300">
              <a:spcBef>
                <a:spcPts val="500"/>
              </a:spcBef>
            </a:pPr>
            <a:r>
              <a:rPr lang="sr-Cyrl-RS" sz="2600" dirty="0" smtClean="0">
                <a:cs typeface="Times New Roman" pitchFamily="18" charset="0"/>
              </a:rPr>
              <a:t>Естрадиол</a:t>
            </a:r>
            <a:r>
              <a:rPr lang="sr-Latn-CS" sz="2600" dirty="0" smtClean="0">
                <a:cs typeface="Times New Roman" pitchFamily="18" charset="0"/>
              </a:rPr>
              <a:t> - </a:t>
            </a:r>
            <a:r>
              <a:rPr lang="sr-Cyrl-RS" sz="2600" dirty="0" smtClean="0">
                <a:cs typeface="Times New Roman" pitchFamily="18" charset="0"/>
              </a:rPr>
              <a:t>пубертални</a:t>
            </a:r>
            <a:r>
              <a:rPr lang="sr-Latn-CS" sz="2600" dirty="0" smtClean="0">
                <a:cs typeface="Times New Roman" pitchFamily="18" charset="0"/>
              </a:rPr>
              <a:t> </a:t>
            </a:r>
            <a:r>
              <a:rPr lang="sr-Cyrl-RS" sz="2600" dirty="0" smtClean="0">
                <a:cs typeface="Times New Roman" pitchFamily="18" charset="0"/>
              </a:rPr>
              <a:t>ниво</a:t>
            </a:r>
            <a:r>
              <a:rPr lang="sr-Latn-CS" sz="2600" dirty="0" smtClean="0">
                <a:cs typeface="Times New Roman" pitchFamily="18" charset="0"/>
              </a:rPr>
              <a:t> &gt;</a:t>
            </a:r>
            <a:r>
              <a:rPr lang="ru-RU" sz="2600" dirty="0" smtClean="0">
                <a:cs typeface="Times New Roman" pitchFamily="18" charset="0"/>
              </a:rPr>
              <a:t>1</a:t>
            </a:r>
            <a:r>
              <a:rPr lang="sr-Latn-RS" sz="2600" dirty="0" smtClean="0">
                <a:cs typeface="Times New Roman" pitchFamily="18" charset="0"/>
              </a:rPr>
              <a:t>0</a:t>
            </a:r>
            <a:r>
              <a:rPr lang="ru-RU" sz="2600" dirty="0" smtClean="0">
                <a:cs typeface="Times New Roman" pitchFamily="18" charset="0"/>
              </a:rPr>
              <a:t> pg/m</a:t>
            </a:r>
            <a:r>
              <a:rPr lang="sr-Latn-CS" sz="2600" dirty="0" smtClean="0">
                <a:cs typeface="Times New Roman" pitchFamily="18" charset="0"/>
              </a:rPr>
              <a:t>l </a:t>
            </a:r>
            <a:endParaRPr lang="sr-Latn-RS" sz="2600" dirty="0" smtClean="0">
              <a:cs typeface="Times New Roman" pitchFamily="18" charset="0"/>
            </a:endParaRPr>
          </a:p>
          <a:p>
            <a:pPr marL="722313" indent="-368300">
              <a:spcBef>
                <a:spcPts val="500"/>
              </a:spcBef>
            </a:pPr>
            <a:r>
              <a:rPr lang="sr-Cyrl-RS" sz="2600" dirty="0" smtClean="0">
                <a:cs typeface="Times New Roman" pitchFamily="18" charset="0"/>
              </a:rPr>
              <a:t>Тестостерон</a:t>
            </a:r>
            <a:r>
              <a:rPr lang="sr-Latn-CS" sz="2600" dirty="0" smtClean="0">
                <a:cs typeface="Times New Roman" pitchFamily="18" charset="0"/>
              </a:rPr>
              <a:t> - </a:t>
            </a:r>
            <a:r>
              <a:rPr lang="sr-Cyrl-RS" sz="2600" dirty="0" smtClean="0">
                <a:cs typeface="Times New Roman" pitchFamily="18" charset="0"/>
              </a:rPr>
              <a:t>гранична</a:t>
            </a:r>
            <a:r>
              <a:rPr lang="sr-Latn-CS" sz="2600" dirty="0" smtClean="0">
                <a:cs typeface="Times New Roman" pitchFamily="18" charset="0"/>
              </a:rPr>
              <a:t> </a:t>
            </a:r>
            <a:r>
              <a:rPr lang="sr-Cyrl-RS" sz="2600" dirty="0" smtClean="0">
                <a:cs typeface="Times New Roman" pitchFamily="18" charset="0"/>
              </a:rPr>
              <a:t>детекција</a:t>
            </a:r>
            <a:r>
              <a:rPr lang="sr-Latn-CS" sz="2600" dirty="0" smtClean="0">
                <a:cs typeface="Times New Roman" pitchFamily="18" charset="0"/>
              </a:rPr>
              <a:t> </a:t>
            </a:r>
            <a:r>
              <a:rPr lang="ru-RU" sz="2600" dirty="0" smtClean="0">
                <a:cs typeface="Times New Roman" pitchFamily="18" charset="0"/>
              </a:rPr>
              <a:t>&gt;10 ng/dl</a:t>
            </a:r>
            <a:endParaRPr lang="sr-Latn-RS" sz="2600" dirty="0" smtClean="0"/>
          </a:p>
          <a:p>
            <a:pPr marL="722313" indent="-368300">
              <a:spcBef>
                <a:spcPts val="500"/>
              </a:spcBef>
            </a:pPr>
            <a:endParaRPr lang="sr-Latn-CS" sz="2100" dirty="0" smtClean="0"/>
          </a:p>
          <a:p>
            <a:endParaRPr lang="sr-Latn-RS" sz="1800" dirty="0" smtClean="0"/>
          </a:p>
          <a:p>
            <a:pPr>
              <a:buNone/>
            </a:pPr>
            <a:endParaRPr lang="sr-Latn-RS" dirty="0" smtClean="0"/>
          </a:p>
        </p:txBody>
      </p:sp>
    </p:spTree>
  </p:cSld>
  <p:clrMapOvr>
    <a:masterClrMapping/>
  </p:clrMapOvr>
  <p:transition advTm="6251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18488" cy="720080"/>
          </a:xfrm>
        </p:spPr>
        <p:txBody>
          <a:bodyPr/>
          <a:lstStyle/>
          <a:p>
            <a:pPr algn="ctr"/>
            <a:r>
              <a:rPr lang="sr-Cyrl-RS" sz="3100" dirty="0" smtClean="0"/>
              <a:t>Централни</a:t>
            </a:r>
            <a:r>
              <a:rPr lang="sr-Latn-RS" sz="3100" dirty="0" smtClean="0"/>
              <a:t> </a:t>
            </a:r>
            <a:r>
              <a:rPr lang="sr-Cyrl-RS" sz="3100" dirty="0" smtClean="0"/>
              <a:t>превремени</a:t>
            </a:r>
            <a:r>
              <a:rPr lang="sr-Latn-RS" sz="3100" dirty="0" smtClean="0"/>
              <a:t> </a:t>
            </a:r>
            <a:r>
              <a:rPr lang="sr-Cyrl-RS" sz="3100" dirty="0" smtClean="0"/>
              <a:t>пубертет</a:t>
            </a:r>
            <a:r>
              <a:rPr lang="sr-Latn-RS" sz="3100" dirty="0" smtClean="0"/>
              <a:t> </a:t>
            </a:r>
            <a:r>
              <a:rPr lang="sr-Cyrl-RS" sz="3100" dirty="0" smtClean="0"/>
              <a:t>Дијагностиковање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484784"/>
            <a:ext cx="8301608" cy="4411662"/>
          </a:xfrm>
        </p:spPr>
        <p:txBody>
          <a:bodyPr/>
          <a:lstStyle/>
          <a:p>
            <a:pPr marL="354013" indent="-354013">
              <a:spcBef>
                <a:spcPts val="500"/>
              </a:spcBef>
            </a:pPr>
            <a:r>
              <a:rPr lang="sr-Latn-RS" sz="2800" b="1" dirty="0" smtClean="0"/>
              <a:t>GnRH </a:t>
            </a:r>
            <a:r>
              <a:rPr lang="sr-Cyrl-RS" sz="2800" b="1" dirty="0" smtClean="0"/>
              <a:t>стимулациони</a:t>
            </a:r>
            <a:r>
              <a:rPr lang="sr-Latn-RS" sz="2800" b="1" dirty="0" smtClean="0"/>
              <a:t> </a:t>
            </a:r>
            <a:r>
              <a:rPr lang="sr-Cyrl-RS" sz="2800" b="1" dirty="0" smtClean="0"/>
              <a:t>тест</a:t>
            </a:r>
            <a:r>
              <a:rPr lang="sr-Latn-RS" sz="2800" b="1" dirty="0" smtClean="0"/>
              <a:t> </a:t>
            </a:r>
            <a:r>
              <a:rPr lang="sr-Latn-RS" sz="2800" dirty="0" smtClean="0"/>
              <a:t>- </a:t>
            </a:r>
            <a:r>
              <a:rPr lang="sr-Cyrl-RS" sz="2800" dirty="0" smtClean="0"/>
              <a:t>златни</a:t>
            </a:r>
            <a:r>
              <a:rPr lang="sr-Latn-RS" sz="2800" dirty="0" smtClean="0"/>
              <a:t> </a:t>
            </a:r>
            <a:r>
              <a:rPr lang="sr-Cyrl-RS" sz="2800" dirty="0" smtClean="0"/>
              <a:t>стандард</a:t>
            </a:r>
            <a:r>
              <a:rPr lang="sr-Latn-RS" sz="2800" dirty="0" smtClean="0"/>
              <a:t>:</a:t>
            </a:r>
          </a:p>
          <a:p>
            <a:pPr marL="1076325" indent="-354013">
              <a:spcBef>
                <a:spcPts val="500"/>
              </a:spcBef>
              <a:tabLst>
                <a:tab pos="1076325" algn="l"/>
              </a:tabLst>
            </a:pPr>
            <a:r>
              <a:rPr lang="sr-Cyrl-RS" sz="2800" dirty="0" smtClean="0"/>
              <a:t>Пораст</a:t>
            </a:r>
            <a:r>
              <a:rPr lang="sr-Latn-RS" sz="2800" dirty="0" smtClean="0"/>
              <a:t> LH &gt;3-5 IU/l u 30. </a:t>
            </a:r>
            <a:r>
              <a:rPr lang="sr-Cyrl-RS" sz="2800" dirty="0" smtClean="0"/>
              <a:t>минуту</a:t>
            </a:r>
            <a:r>
              <a:rPr lang="sr-Latn-RS" sz="2800" dirty="0" smtClean="0"/>
              <a:t> </a:t>
            </a:r>
            <a:r>
              <a:rPr lang="sr-Cyrl-RS" sz="2800" dirty="0" smtClean="0"/>
              <a:t>након</a:t>
            </a:r>
            <a:r>
              <a:rPr lang="sr-Latn-RS" sz="2800" dirty="0" smtClean="0"/>
              <a:t> </a:t>
            </a:r>
            <a:r>
              <a:rPr lang="sr-Cyrl-RS" sz="2800" dirty="0" smtClean="0"/>
              <a:t>стимулације</a:t>
            </a:r>
            <a:endParaRPr lang="sr-Latn-RS" sz="2800" dirty="0" smtClean="0"/>
          </a:p>
          <a:p>
            <a:pPr marL="1076325" indent="-354013">
              <a:spcBef>
                <a:spcPts val="500"/>
              </a:spcBef>
              <a:tabLst>
                <a:tab pos="1076325" algn="l"/>
              </a:tabLst>
            </a:pPr>
            <a:r>
              <a:rPr lang="sr-Latn-RS" sz="2800" dirty="0" smtClean="0"/>
              <a:t>LH &gt;5 IU/l </a:t>
            </a:r>
            <a:r>
              <a:rPr lang="sr-Cyrl-RS" sz="2800" dirty="0" smtClean="0"/>
              <a:t>и</a:t>
            </a:r>
            <a:r>
              <a:rPr lang="sr-Latn-RS" sz="2800" dirty="0" smtClean="0"/>
              <a:t>/</a:t>
            </a:r>
            <a:r>
              <a:rPr lang="sr-Cyrl-RS" sz="2800" dirty="0" smtClean="0"/>
              <a:t>или</a:t>
            </a:r>
            <a:r>
              <a:rPr lang="sr-Latn-RS" sz="2800" dirty="0" smtClean="0"/>
              <a:t> </a:t>
            </a:r>
            <a:r>
              <a:rPr lang="sr-Cyrl-RS" sz="2800" dirty="0" smtClean="0"/>
              <a:t>стимулисани</a:t>
            </a:r>
            <a:r>
              <a:rPr lang="sr-Latn-RS" sz="2800" dirty="0" smtClean="0"/>
              <a:t> LH/FSH </a:t>
            </a:r>
            <a:r>
              <a:rPr lang="sr-Cyrl-RS" sz="2800" dirty="0" smtClean="0"/>
              <a:t>однос</a:t>
            </a:r>
            <a:r>
              <a:rPr lang="sr-Latn-RS" sz="2800" dirty="0" smtClean="0"/>
              <a:t> &gt;0,66</a:t>
            </a:r>
          </a:p>
          <a:p>
            <a:pPr>
              <a:spcBef>
                <a:spcPts val="500"/>
              </a:spcBef>
            </a:pPr>
            <a:r>
              <a:rPr lang="sr-Latn-RS" sz="2800" dirty="0" smtClean="0"/>
              <a:t>NMR </a:t>
            </a:r>
            <a:r>
              <a:rPr lang="sr-Cyrl-RS" sz="2800" dirty="0" smtClean="0"/>
              <a:t>ендокранијума</a:t>
            </a:r>
            <a:r>
              <a:rPr lang="sr-Latn-RS" sz="2800" dirty="0" smtClean="0"/>
              <a:t>:</a:t>
            </a:r>
            <a:r>
              <a:rPr lang="sr-Latn-CS" sz="2800" dirty="0" smtClean="0"/>
              <a:t> </a:t>
            </a:r>
            <a:r>
              <a:rPr lang="sr-Cyrl-RS" sz="2800" dirty="0" smtClean="0"/>
              <a:t>деца</a:t>
            </a:r>
            <a:r>
              <a:rPr lang="ru-RU" sz="2800" dirty="0" smtClean="0"/>
              <a:t> </a:t>
            </a:r>
            <a:r>
              <a:rPr lang="sr-Cyrl-RS" sz="2800" dirty="0" smtClean="0"/>
              <a:t>са</a:t>
            </a:r>
            <a:r>
              <a:rPr lang="ru-RU" sz="2800" dirty="0" smtClean="0"/>
              <a:t> </a:t>
            </a:r>
            <a:r>
              <a:rPr lang="sr-Cyrl-RS" sz="2800" dirty="0" smtClean="0"/>
              <a:t>ЦПП</a:t>
            </a:r>
            <a:r>
              <a:rPr lang="ru-RU" sz="2800" dirty="0" smtClean="0"/>
              <a:t> &lt;6 </a:t>
            </a:r>
            <a:r>
              <a:rPr lang="sr-Cyrl-RS" sz="2800" dirty="0" smtClean="0"/>
              <a:t>година</a:t>
            </a:r>
            <a:r>
              <a:rPr lang="sr-Latn-RS" sz="2800" dirty="0" smtClean="0"/>
              <a:t>, </a:t>
            </a:r>
            <a:r>
              <a:rPr lang="sr-Cyrl-RS" sz="2800" dirty="0" smtClean="0"/>
              <a:t>девојчице</a:t>
            </a:r>
            <a:r>
              <a:rPr lang="ru-RU" sz="2800" dirty="0" smtClean="0"/>
              <a:t> </a:t>
            </a:r>
            <a:r>
              <a:rPr lang="sr-Cyrl-RS" sz="2800" dirty="0" smtClean="0"/>
              <a:t>од</a:t>
            </a:r>
            <a:r>
              <a:rPr lang="sr-Latn-CS" sz="2800" dirty="0" smtClean="0"/>
              <a:t> &gt;</a:t>
            </a:r>
            <a:r>
              <a:rPr lang="ru-RU" sz="2800" dirty="0" smtClean="0"/>
              <a:t>6 </a:t>
            </a:r>
            <a:r>
              <a:rPr lang="sr-Cyrl-RS" sz="2800" dirty="0" smtClean="0"/>
              <a:t>са</a:t>
            </a:r>
            <a:r>
              <a:rPr lang="sr-Latn-CS" sz="2800" dirty="0" smtClean="0"/>
              <a:t> </a:t>
            </a:r>
            <a:r>
              <a:rPr lang="sr-Cyrl-RS" sz="2800" dirty="0" smtClean="0"/>
              <a:t>брзо</a:t>
            </a:r>
            <a:r>
              <a:rPr lang="sr-Latn-CS" sz="2800" dirty="0" smtClean="0"/>
              <a:t>-</a:t>
            </a:r>
            <a:r>
              <a:rPr lang="sr-Cyrl-RS" sz="2800" dirty="0" smtClean="0"/>
              <a:t>напредујућим</a:t>
            </a:r>
            <a:r>
              <a:rPr lang="sr-Latn-CS" sz="2800" dirty="0" smtClean="0"/>
              <a:t> </a:t>
            </a:r>
            <a:r>
              <a:rPr lang="sr-Cyrl-RS" sz="2800" dirty="0" smtClean="0"/>
              <a:t>ЦПП</a:t>
            </a:r>
            <a:r>
              <a:rPr lang="sr-Latn-CS" sz="2800" dirty="0" smtClean="0"/>
              <a:t>  </a:t>
            </a:r>
            <a:r>
              <a:rPr lang="sr-Cyrl-RS" sz="2800" dirty="0" smtClean="0"/>
              <a:t>и</a:t>
            </a:r>
            <a:r>
              <a:rPr lang="sr-Latn-CS" sz="2800" dirty="0" smtClean="0"/>
              <a:t> </a:t>
            </a:r>
            <a:r>
              <a:rPr lang="sr-Cyrl-RS" sz="2800" dirty="0" smtClean="0"/>
              <a:t>неуролошким</a:t>
            </a:r>
            <a:r>
              <a:rPr lang="ru-RU" sz="2800" dirty="0" smtClean="0"/>
              <a:t> </a:t>
            </a:r>
            <a:r>
              <a:rPr lang="sr-Cyrl-RS" sz="2800" dirty="0" smtClean="0"/>
              <a:t>испадима</a:t>
            </a:r>
            <a:endParaRPr lang="sr-Latn-CS" sz="2800" dirty="0" smtClean="0"/>
          </a:p>
          <a:p>
            <a:endParaRPr lang="sr-Latn-RS" sz="1800" dirty="0" smtClean="0"/>
          </a:p>
          <a:p>
            <a:pPr>
              <a:buNone/>
            </a:pPr>
            <a:endParaRPr lang="sr-Latn-RS" dirty="0" smtClean="0"/>
          </a:p>
        </p:txBody>
      </p:sp>
    </p:spTree>
  </p:cSld>
  <p:clrMapOvr>
    <a:masterClrMapping/>
  </p:clrMapOvr>
  <p:transition advTm="5653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18488" cy="1080120"/>
          </a:xfrm>
        </p:spPr>
        <p:txBody>
          <a:bodyPr/>
          <a:lstStyle/>
          <a:p>
            <a:pPr algn="ctr"/>
            <a:r>
              <a:rPr lang="sr-Cyrl-RS" sz="3100" dirty="0" smtClean="0"/>
              <a:t>Централни</a:t>
            </a:r>
            <a:r>
              <a:rPr lang="sr-Latn-RS" sz="3100" dirty="0" smtClean="0"/>
              <a:t> </a:t>
            </a:r>
            <a:r>
              <a:rPr lang="sr-Cyrl-RS" sz="3100" dirty="0" smtClean="0"/>
              <a:t>превремени</a:t>
            </a:r>
            <a:r>
              <a:rPr lang="sr-Latn-RS" sz="3100" dirty="0" smtClean="0"/>
              <a:t> </a:t>
            </a:r>
            <a:r>
              <a:rPr lang="sr-Cyrl-RS" sz="3100" dirty="0" smtClean="0"/>
              <a:t>пубертет</a:t>
            </a:r>
            <a:r>
              <a:rPr lang="sr-Latn-RS" sz="3100" dirty="0" smtClean="0"/>
              <a:t> </a:t>
            </a:r>
            <a:br>
              <a:rPr lang="sr-Latn-RS" sz="3100" dirty="0" smtClean="0"/>
            </a:br>
            <a:r>
              <a:rPr lang="sr-Cyrl-RS" sz="3100" dirty="0" smtClean="0"/>
              <a:t>Потенцијални</a:t>
            </a:r>
            <a:r>
              <a:rPr lang="sr-Latn-RS" sz="3100" dirty="0" smtClean="0"/>
              <a:t> </a:t>
            </a:r>
            <a:r>
              <a:rPr lang="sr-Cyrl-RS" sz="3100" dirty="0" smtClean="0"/>
              <a:t>проблеми</a:t>
            </a:r>
            <a:endParaRPr lang="en-GB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09626"/>
            <a:ext cx="8280920" cy="4267646"/>
          </a:xfrm>
        </p:spPr>
        <p:txBody>
          <a:bodyPr/>
          <a:lstStyle/>
          <a:p>
            <a:pPr marL="360000">
              <a:spcBef>
                <a:spcPts val="600"/>
              </a:spcBef>
            </a:pPr>
            <a:r>
              <a:rPr lang="sr-Cyrl-RS" sz="2400" dirty="0" smtClean="0"/>
              <a:t>Превремени</a:t>
            </a:r>
            <a:r>
              <a:rPr lang="sr-Latn-RS" sz="2400" dirty="0" smtClean="0"/>
              <a:t> </a:t>
            </a:r>
            <a:r>
              <a:rPr lang="sr-Cyrl-RS" sz="2400" dirty="0" smtClean="0"/>
              <a:t>развој</a:t>
            </a:r>
            <a:r>
              <a:rPr lang="sr-Latn-RS" sz="2400" dirty="0" smtClean="0"/>
              <a:t> </a:t>
            </a:r>
            <a:r>
              <a:rPr lang="sr-Cyrl-RS" sz="2400" dirty="0" smtClean="0"/>
              <a:t>секундарних</a:t>
            </a:r>
            <a:r>
              <a:rPr lang="sr-Latn-RS" sz="2400" dirty="0" smtClean="0"/>
              <a:t> </a:t>
            </a:r>
            <a:r>
              <a:rPr lang="sr-Cyrl-RS" sz="2400" dirty="0" smtClean="0"/>
              <a:t>полних</a:t>
            </a:r>
            <a:r>
              <a:rPr lang="sr-Latn-RS" sz="2400" dirty="0" smtClean="0"/>
              <a:t> </a:t>
            </a:r>
            <a:r>
              <a:rPr lang="sr-Cyrl-RS" sz="2400" dirty="0" smtClean="0"/>
              <a:t>одлика</a:t>
            </a:r>
            <a:r>
              <a:rPr lang="sr-Latn-RS" sz="2400" dirty="0" smtClean="0"/>
              <a:t> </a:t>
            </a:r>
            <a:r>
              <a:rPr lang="sr-Cyrl-RS" sz="2400" dirty="0" smtClean="0"/>
              <a:t>и</a:t>
            </a:r>
            <a:r>
              <a:rPr lang="sr-Latn-RS" sz="2400" dirty="0" smtClean="0"/>
              <a:t> </a:t>
            </a:r>
            <a:r>
              <a:rPr lang="sr-Cyrl-RS" sz="2400" dirty="0" smtClean="0"/>
              <a:t>рана</a:t>
            </a:r>
            <a:r>
              <a:rPr lang="sr-Latn-RS" sz="2400" dirty="0" smtClean="0"/>
              <a:t> </a:t>
            </a:r>
            <a:r>
              <a:rPr lang="sr-Cyrl-RS" sz="2400" dirty="0" smtClean="0"/>
              <a:t>појава</a:t>
            </a:r>
            <a:r>
              <a:rPr lang="sr-Latn-RS" sz="2400" dirty="0" smtClean="0"/>
              <a:t> </a:t>
            </a:r>
            <a:r>
              <a:rPr lang="sr-Cyrl-RS" sz="2400" dirty="0" smtClean="0"/>
              <a:t>менархе</a:t>
            </a:r>
            <a:r>
              <a:rPr lang="sr-Latn-RS" sz="2400" dirty="0" smtClean="0"/>
              <a:t> </a:t>
            </a:r>
            <a:r>
              <a:rPr lang="sr-Cyrl-RS" sz="2400" dirty="0" smtClean="0"/>
              <a:t>или</a:t>
            </a:r>
            <a:r>
              <a:rPr lang="sr-Latn-RS" sz="2400" dirty="0" smtClean="0"/>
              <a:t> </a:t>
            </a:r>
            <a:r>
              <a:rPr lang="sr-Cyrl-RS" sz="2400" dirty="0" smtClean="0"/>
              <a:t>неадекватно</a:t>
            </a:r>
            <a:r>
              <a:rPr lang="sr-Latn-RS" sz="2400" dirty="0" smtClean="0"/>
              <a:t> </a:t>
            </a:r>
            <a:r>
              <a:rPr lang="sr-Cyrl-RS" sz="2400" dirty="0" smtClean="0"/>
              <a:t>убрзани</a:t>
            </a:r>
            <a:r>
              <a:rPr lang="sr-Latn-RS" sz="2400" dirty="0" smtClean="0"/>
              <a:t> </a:t>
            </a:r>
            <a:r>
              <a:rPr lang="sr-Cyrl-RS" sz="2400" dirty="0" smtClean="0"/>
              <a:t>темпо</a:t>
            </a:r>
            <a:r>
              <a:rPr lang="sr-Latn-RS" sz="2400" dirty="0" smtClean="0"/>
              <a:t> </a:t>
            </a:r>
            <a:r>
              <a:rPr lang="sr-Cyrl-RS" sz="2400" dirty="0" smtClean="0"/>
              <a:t>пубертета</a:t>
            </a:r>
            <a:endParaRPr lang="sr-Latn-RS" sz="2400" dirty="0" smtClean="0"/>
          </a:p>
          <a:p>
            <a:pPr marL="360000">
              <a:spcBef>
                <a:spcPts val="600"/>
              </a:spcBef>
            </a:pPr>
            <a:r>
              <a:rPr lang="sr-Cyrl-RS" sz="2400" dirty="0" smtClean="0"/>
              <a:t>Рана</a:t>
            </a:r>
            <a:r>
              <a:rPr lang="sr-Latn-RS" sz="2400" dirty="0" smtClean="0"/>
              <a:t> </a:t>
            </a:r>
            <a:r>
              <a:rPr lang="sr-Cyrl-RS" sz="2400" dirty="0" smtClean="0"/>
              <a:t>репродуктивна</a:t>
            </a:r>
            <a:r>
              <a:rPr lang="sr-Latn-RS" sz="2400" dirty="0" smtClean="0"/>
              <a:t> </a:t>
            </a:r>
            <a:r>
              <a:rPr lang="sr-Cyrl-RS" sz="2400" dirty="0" smtClean="0"/>
              <a:t>способност</a:t>
            </a:r>
            <a:r>
              <a:rPr lang="sr-Latn-RS" sz="2400" dirty="0" smtClean="0"/>
              <a:t> </a:t>
            </a:r>
            <a:r>
              <a:rPr lang="sr-Cyrl-RS" sz="2400" dirty="0" smtClean="0"/>
              <a:t>и</a:t>
            </a:r>
            <a:r>
              <a:rPr lang="sr-Latn-RS" sz="2400" dirty="0" smtClean="0"/>
              <a:t> </a:t>
            </a:r>
            <a:r>
              <a:rPr lang="sr-Cyrl-RS" sz="2400" dirty="0" smtClean="0"/>
              <a:t>сексуална</a:t>
            </a:r>
            <a:r>
              <a:rPr lang="sr-Latn-RS" sz="2400" dirty="0" smtClean="0"/>
              <a:t> </a:t>
            </a:r>
            <a:r>
              <a:rPr lang="sr-Cyrl-RS" sz="2400" dirty="0" smtClean="0"/>
              <a:t>активност</a:t>
            </a:r>
            <a:endParaRPr lang="sr-Latn-RS" sz="2400" dirty="0" smtClean="0"/>
          </a:p>
          <a:p>
            <a:pPr marL="360000">
              <a:spcBef>
                <a:spcPts val="600"/>
              </a:spcBef>
            </a:pPr>
            <a:r>
              <a:rPr lang="sr-Cyrl-RS" sz="2400" dirty="0" smtClean="0"/>
              <a:t>Психолошки</a:t>
            </a:r>
            <a:r>
              <a:rPr lang="sr-Latn-RS" sz="2400" dirty="0" smtClean="0"/>
              <a:t> </a:t>
            </a:r>
            <a:r>
              <a:rPr lang="sr-Cyrl-RS" sz="2400" dirty="0" smtClean="0"/>
              <a:t>поремећаји</a:t>
            </a:r>
            <a:endParaRPr lang="sr-Latn-RS" sz="2400" dirty="0" smtClean="0"/>
          </a:p>
          <a:p>
            <a:pPr marL="360000">
              <a:spcBef>
                <a:spcPts val="600"/>
              </a:spcBef>
            </a:pPr>
            <a:r>
              <a:rPr lang="sr-Cyrl-RS" sz="2400" dirty="0" smtClean="0"/>
              <a:t>Лошија</a:t>
            </a:r>
            <a:r>
              <a:rPr lang="sr-Latn-RS" sz="2400" dirty="0" smtClean="0"/>
              <a:t> </a:t>
            </a:r>
            <a:r>
              <a:rPr lang="sr-Cyrl-RS" sz="2400" dirty="0" smtClean="0"/>
              <a:t>прогноза</a:t>
            </a:r>
            <a:r>
              <a:rPr lang="sr-Latn-RS" sz="2400" dirty="0" smtClean="0"/>
              <a:t> </a:t>
            </a:r>
            <a:r>
              <a:rPr lang="sr-Cyrl-RS" sz="2400" dirty="0" smtClean="0"/>
              <a:t>у</a:t>
            </a:r>
            <a:r>
              <a:rPr lang="sr-Latn-RS" sz="2400" dirty="0" smtClean="0"/>
              <a:t> </a:t>
            </a:r>
            <a:r>
              <a:rPr lang="sr-Cyrl-RS" sz="2400" dirty="0" smtClean="0"/>
              <a:t>погледу</a:t>
            </a:r>
            <a:r>
              <a:rPr lang="sr-Latn-RS" sz="2400" dirty="0" smtClean="0"/>
              <a:t> </a:t>
            </a:r>
            <a:r>
              <a:rPr lang="sr-Cyrl-RS" sz="2400" dirty="0" smtClean="0"/>
              <a:t>достизања</a:t>
            </a:r>
            <a:r>
              <a:rPr lang="sr-Latn-RS" sz="2400" dirty="0" smtClean="0"/>
              <a:t> </a:t>
            </a:r>
            <a:r>
              <a:rPr lang="sr-Cyrl-RS" sz="2400" dirty="0" smtClean="0"/>
              <a:t>нормалне</a:t>
            </a:r>
            <a:r>
              <a:rPr lang="sr-Latn-RS" sz="2400" dirty="0" smtClean="0"/>
              <a:t> </a:t>
            </a:r>
            <a:r>
              <a:rPr lang="sr-Cyrl-RS" sz="2400" dirty="0" smtClean="0"/>
              <a:t>телесне</a:t>
            </a:r>
            <a:r>
              <a:rPr lang="sr-Latn-RS" sz="2400" dirty="0" smtClean="0"/>
              <a:t> </a:t>
            </a:r>
            <a:r>
              <a:rPr lang="sr-Cyrl-RS" sz="2400" dirty="0" smtClean="0"/>
              <a:t>висине</a:t>
            </a:r>
            <a:endParaRPr lang="sr-Latn-RS" sz="2400" dirty="0" smtClean="0"/>
          </a:p>
          <a:p>
            <a:pPr marL="360000">
              <a:spcBef>
                <a:spcPts val="600"/>
              </a:spcBef>
            </a:pPr>
            <a:r>
              <a:rPr lang="sr-Cyrl-RS" sz="2400" dirty="0" smtClean="0"/>
              <a:t>Последице</a:t>
            </a:r>
            <a:r>
              <a:rPr lang="sr-Latn-RS" sz="2400" dirty="0" smtClean="0"/>
              <a:t> </a:t>
            </a:r>
            <a:r>
              <a:rPr lang="sr-Cyrl-RS" sz="2400" dirty="0" smtClean="0"/>
              <a:t>раста</a:t>
            </a:r>
            <a:r>
              <a:rPr lang="sr-Latn-RS" sz="2400" dirty="0" smtClean="0"/>
              <a:t> </a:t>
            </a:r>
            <a:r>
              <a:rPr lang="sr-Cyrl-RS" sz="2400" dirty="0" smtClean="0"/>
              <a:t>тумора</a:t>
            </a:r>
            <a:endParaRPr lang="sr-Latn-RS" sz="2400" dirty="0" smtClean="0"/>
          </a:p>
          <a:p>
            <a:pPr marL="360000">
              <a:spcBef>
                <a:spcPts val="600"/>
              </a:spcBef>
            </a:pPr>
            <a:r>
              <a:rPr lang="sr-Cyrl-RS" sz="2400" dirty="0" smtClean="0"/>
              <a:t>Касне</a:t>
            </a:r>
            <a:r>
              <a:rPr lang="sr-Latn-RS" sz="2400" dirty="0" smtClean="0"/>
              <a:t> </a:t>
            </a:r>
            <a:r>
              <a:rPr lang="sr-Cyrl-RS" sz="2400" dirty="0" smtClean="0"/>
              <a:t>секвеле</a:t>
            </a:r>
            <a:r>
              <a:rPr lang="sr-Latn-RS" sz="2400" dirty="0" smtClean="0"/>
              <a:t>: </a:t>
            </a:r>
            <a:r>
              <a:rPr lang="sr-Cyrl-RS" sz="2400" dirty="0" smtClean="0"/>
              <a:t>повећан</a:t>
            </a:r>
            <a:r>
              <a:rPr lang="sr-Latn-RS" sz="2400" dirty="0" smtClean="0"/>
              <a:t> </a:t>
            </a:r>
            <a:r>
              <a:rPr lang="sr-Cyrl-RS" sz="2400" dirty="0" smtClean="0"/>
              <a:t>ризик</a:t>
            </a:r>
            <a:r>
              <a:rPr lang="sr-Latn-RS" sz="2400" dirty="0" smtClean="0"/>
              <a:t> </a:t>
            </a:r>
            <a:r>
              <a:rPr lang="sr-Cyrl-RS" sz="2400" dirty="0" smtClean="0"/>
              <a:t>од</a:t>
            </a:r>
            <a:r>
              <a:rPr lang="sr-Latn-RS" sz="2400" dirty="0" smtClean="0"/>
              <a:t> </a:t>
            </a:r>
            <a:r>
              <a:rPr lang="sr-Cyrl-RS" sz="2400" dirty="0" smtClean="0"/>
              <a:t>гојазности</a:t>
            </a:r>
            <a:r>
              <a:rPr lang="sr-Latn-RS" sz="2400" dirty="0" smtClean="0"/>
              <a:t>, </a:t>
            </a:r>
            <a:r>
              <a:rPr lang="sr-Cyrl-RS" sz="2400" dirty="0" smtClean="0"/>
              <a:t>дијабетес</a:t>
            </a:r>
            <a:r>
              <a:rPr lang="sr-Latn-RS" sz="2400" dirty="0" smtClean="0"/>
              <a:t> </a:t>
            </a:r>
            <a:r>
              <a:rPr lang="sr-Cyrl-RS" sz="2400" dirty="0" smtClean="0"/>
              <a:t>мелитуса</a:t>
            </a:r>
            <a:r>
              <a:rPr lang="sr-Latn-RS" sz="2400" dirty="0" smtClean="0"/>
              <a:t> </a:t>
            </a:r>
            <a:r>
              <a:rPr lang="sr-Cyrl-RS" sz="2400" dirty="0" smtClean="0"/>
              <a:t>типа</a:t>
            </a:r>
            <a:r>
              <a:rPr lang="sr-Latn-RS" sz="2400" dirty="0" smtClean="0"/>
              <a:t> 2, </a:t>
            </a:r>
            <a:r>
              <a:rPr lang="sr-Cyrl-RS" sz="2400" dirty="0" smtClean="0"/>
              <a:t>карцинома</a:t>
            </a:r>
            <a:r>
              <a:rPr lang="sr-Latn-RS" sz="2400" dirty="0" smtClean="0"/>
              <a:t> </a:t>
            </a:r>
            <a:r>
              <a:rPr lang="sr-Cyrl-RS" sz="2400" dirty="0" smtClean="0"/>
              <a:t>дојке</a:t>
            </a:r>
            <a:r>
              <a:rPr lang="sr-Latn-RS" sz="2400" dirty="0" smtClean="0"/>
              <a:t> </a:t>
            </a:r>
            <a:r>
              <a:rPr lang="sr-Cyrl-RS" sz="2400" dirty="0" smtClean="0"/>
              <a:t>и</a:t>
            </a:r>
            <a:r>
              <a:rPr lang="sr-Latn-RS" sz="2400" dirty="0" smtClean="0"/>
              <a:t> </a:t>
            </a:r>
            <a:r>
              <a:rPr lang="sr-Cyrl-RS" sz="2400" dirty="0" smtClean="0"/>
              <a:t>ендометријума</a:t>
            </a:r>
            <a:endParaRPr lang="sr-Latn-RS" sz="2400" dirty="0" smtClean="0"/>
          </a:p>
          <a:p>
            <a:pPr marL="360000">
              <a:spcBef>
                <a:spcPts val="600"/>
              </a:spcBef>
              <a:buNone/>
            </a:pPr>
            <a:endParaRPr lang="sr-Latn-RS" sz="2300" dirty="0" smtClean="0"/>
          </a:p>
        </p:txBody>
      </p:sp>
    </p:spTree>
  </p:cSld>
  <p:clrMapOvr>
    <a:masterClrMapping/>
  </p:clrMapOvr>
  <p:transition advTm="4347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100" dirty="0" smtClean="0"/>
              <a:t>Централни</a:t>
            </a:r>
            <a:r>
              <a:rPr lang="sr-Latn-RS" sz="3100" dirty="0" smtClean="0"/>
              <a:t> </a:t>
            </a:r>
            <a:r>
              <a:rPr lang="sr-Cyrl-RS" sz="3100" dirty="0" smtClean="0"/>
              <a:t>превремени</a:t>
            </a:r>
            <a:r>
              <a:rPr lang="sr-Latn-RS" sz="3100" dirty="0" smtClean="0"/>
              <a:t> </a:t>
            </a:r>
            <a:r>
              <a:rPr lang="sr-Cyrl-RS" sz="3100" dirty="0" smtClean="0"/>
              <a:t>пубертет</a:t>
            </a:r>
            <a:r>
              <a:rPr lang="sr-Latn-RS" sz="3100" dirty="0" smtClean="0"/>
              <a:t/>
            </a:r>
            <a:br>
              <a:rPr lang="sr-Latn-RS" sz="3100" dirty="0" smtClean="0"/>
            </a:br>
            <a:r>
              <a:rPr lang="sr-Cyrl-RS" sz="3100" dirty="0" smtClean="0"/>
              <a:t>Терапијски</a:t>
            </a:r>
            <a:r>
              <a:rPr lang="sr-Latn-RS" sz="3100" dirty="0" smtClean="0"/>
              <a:t> </a:t>
            </a:r>
            <a:r>
              <a:rPr lang="sr-Cyrl-RS" sz="3100" dirty="0" smtClean="0"/>
              <a:t>аспекти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628800"/>
            <a:ext cx="8229600" cy="4411662"/>
          </a:xfrm>
        </p:spPr>
        <p:txBody>
          <a:bodyPr/>
          <a:lstStyle/>
          <a:p>
            <a:pPr marL="354013" indent="-354013"/>
            <a:r>
              <a:rPr lang="sr-Cyrl-RS" sz="2400" dirty="0" smtClean="0"/>
              <a:t>Императив</a:t>
            </a:r>
            <a:r>
              <a:rPr lang="sr-Latn-RS" sz="2400" dirty="0" smtClean="0"/>
              <a:t>: </a:t>
            </a:r>
            <a:r>
              <a:rPr lang="sr-Cyrl-RS" sz="2400" dirty="0" smtClean="0"/>
              <a:t>свеобухватан</a:t>
            </a:r>
            <a:r>
              <a:rPr lang="en-US" sz="2400" dirty="0" smtClean="0"/>
              <a:t> </a:t>
            </a:r>
            <a:r>
              <a:rPr lang="sr-Cyrl-RS" sz="2400" dirty="0" smtClean="0"/>
              <a:t>приступ</a:t>
            </a:r>
            <a:endParaRPr lang="sl-SI" sz="2400" dirty="0" smtClean="0"/>
          </a:p>
          <a:p>
            <a:pPr marL="354013" indent="-354013"/>
            <a:r>
              <a:rPr lang="sr-Cyrl-RS" sz="2400" dirty="0" smtClean="0"/>
              <a:t>Лечење</a:t>
            </a:r>
            <a:r>
              <a:rPr lang="sl-SI" sz="2400" dirty="0" smtClean="0"/>
              <a:t> </a:t>
            </a:r>
            <a:r>
              <a:rPr lang="sr-Cyrl-RS" sz="2400" dirty="0" smtClean="0"/>
              <a:t>основног</a:t>
            </a:r>
            <a:r>
              <a:rPr lang="sl-SI" sz="2400" dirty="0" smtClean="0"/>
              <a:t> </a:t>
            </a:r>
            <a:r>
              <a:rPr lang="sr-Cyrl-RS" sz="2400" dirty="0" smtClean="0"/>
              <a:t>узрока</a:t>
            </a:r>
            <a:r>
              <a:rPr lang="sl-SI" sz="2400" dirty="0" smtClean="0"/>
              <a:t>: </a:t>
            </a:r>
            <a:r>
              <a:rPr lang="sr-Cyrl-RS" sz="2400" dirty="0" smtClean="0"/>
              <a:t>неурохирургија</a:t>
            </a:r>
            <a:r>
              <a:rPr lang="sl-SI" sz="2400" dirty="0" smtClean="0"/>
              <a:t>, </a:t>
            </a:r>
            <a:r>
              <a:rPr lang="sr-Cyrl-RS" sz="2400" dirty="0" smtClean="0"/>
              <a:t> зрачење, хемиотерапија</a:t>
            </a:r>
            <a:r>
              <a:rPr lang="sl-SI" sz="2400" dirty="0" smtClean="0"/>
              <a:t>...</a:t>
            </a:r>
          </a:p>
          <a:p>
            <a:pPr marL="354013" indent="-354013"/>
            <a:r>
              <a:rPr lang="sr-Cyrl-RS" sz="2400" dirty="0" smtClean="0"/>
              <a:t>Психолошка</a:t>
            </a:r>
            <a:r>
              <a:rPr lang="sl-SI" sz="2400" dirty="0" smtClean="0"/>
              <a:t> </a:t>
            </a:r>
            <a:r>
              <a:rPr lang="sr-Cyrl-RS" sz="2400" dirty="0" smtClean="0"/>
              <a:t>и</a:t>
            </a:r>
            <a:r>
              <a:rPr lang="sl-SI" sz="2400" dirty="0" smtClean="0"/>
              <a:t> </a:t>
            </a:r>
            <a:r>
              <a:rPr lang="sr-Cyrl-RS" sz="2400" dirty="0" smtClean="0"/>
              <a:t>социјална</a:t>
            </a:r>
            <a:r>
              <a:rPr lang="sl-SI" sz="2400" dirty="0" smtClean="0"/>
              <a:t> </a:t>
            </a:r>
            <a:r>
              <a:rPr lang="sr-Cyrl-RS" sz="2400" dirty="0" smtClean="0"/>
              <a:t>подршка</a:t>
            </a:r>
            <a:r>
              <a:rPr lang="sl-SI" sz="2400" dirty="0" smtClean="0"/>
              <a:t> </a:t>
            </a:r>
          </a:p>
          <a:p>
            <a:pPr marL="354013" indent="-354013"/>
            <a:r>
              <a:rPr lang="sr-Cyrl-RS" sz="2400" dirty="0" smtClean="0"/>
              <a:t>Прекид</a:t>
            </a:r>
            <a:r>
              <a:rPr lang="sl-SI" sz="2400" dirty="0" smtClean="0"/>
              <a:t> </a:t>
            </a:r>
            <a:r>
              <a:rPr lang="sr-Cyrl-RS" sz="2400" dirty="0" smtClean="0"/>
              <a:t>прогресије</a:t>
            </a:r>
            <a:r>
              <a:rPr lang="sl-SI" sz="2400" dirty="0" smtClean="0"/>
              <a:t> </a:t>
            </a:r>
            <a:r>
              <a:rPr lang="sr-Cyrl-RS" sz="2400" dirty="0" smtClean="0"/>
              <a:t>пубертета</a:t>
            </a:r>
            <a:r>
              <a:rPr lang="sl-SI" sz="2400" dirty="0" smtClean="0"/>
              <a:t> </a:t>
            </a:r>
            <a:r>
              <a:rPr lang="sr-Cyrl-RS" sz="2400" dirty="0" smtClean="0"/>
              <a:t>и</a:t>
            </a:r>
            <a:r>
              <a:rPr lang="sl-SI" sz="2400" dirty="0" smtClean="0"/>
              <a:t> </a:t>
            </a:r>
            <a:r>
              <a:rPr lang="sr-Cyrl-RS" sz="2400" dirty="0" smtClean="0"/>
              <a:t>одлагање</a:t>
            </a:r>
            <a:r>
              <a:rPr lang="sl-SI" sz="2400" dirty="0" smtClean="0"/>
              <a:t> </a:t>
            </a:r>
            <a:r>
              <a:rPr lang="sr-Cyrl-RS" sz="2400" dirty="0" smtClean="0"/>
              <a:t>менструалног</a:t>
            </a:r>
            <a:r>
              <a:rPr lang="sl-SI" sz="2400" dirty="0" smtClean="0"/>
              <a:t> </a:t>
            </a:r>
            <a:r>
              <a:rPr lang="sr-Cyrl-RS" sz="2400" dirty="0" smtClean="0"/>
              <a:t>циклуса</a:t>
            </a:r>
            <a:r>
              <a:rPr lang="sl-SI" sz="2400" dirty="0" smtClean="0"/>
              <a:t>:</a:t>
            </a:r>
          </a:p>
          <a:p>
            <a:pPr marL="722313" indent="-368300"/>
            <a:r>
              <a:rPr lang="sr-Cyrl-RS" sz="2400" dirty="0" smtClean="0"/>
              <a:t>Агонисти</a:t>
            </a:r>
            <a:r>
              <a:rPr lang="sl-SI" sz="2400" dirty="0" smtClean="0"/>
              <a:t> </a:t>
            </a:r>
            <a:r>
              <a:rPr lang="sr-Latn-RS" sz="2400" dirty="0" smtClean="0"/>
              <a:t>GnRH</a:t>
            </a:r>
            <a:endParaRPr lang="sl-SI" sz="2400" dirty="0" smtClean="0"/>
          </a:p>
          <a:p>
            <a:pPr marL="722313" indent="-368300"/>
            <a:r>
              <a:rPr lang="sr-Cyrl-RS" sz="2400" dirty="0" smtClean="0"/>
              <a:t>Лекови</a:t>
            </a:r>
            <a:r>
              <a:rPr lang="sl-SI" sz="2400" dirty="0" smtClean="0"/>
              <a:t> </a:t>
            </a:r>
            <a:r>
              <a:rPr lang="sr-Cyrl-RS" sz="2400" dirty="0" smtClean="0"/>
              <a:t>са</a:t>
            </a:r>
            <a:r>
              <a:rPr lang="sl-SI" sz="2400" dirty="0" smtClean="0"/>
              <a:t> </a:t>
            </a:r>
            <a:r>
              <a:rPr lang="sr-Cyrl-RS" sz="2400" dirty="0" smtClean="0"/>
              <a:t>антиандрогеним</a:t>
            </a:r>
            <a:r>
              <a:rPr lang="sl-SI" sz="2400" dirty="0" smtClean="0"/>
              <a:t> </a:t>
            </a:r>
            <a:r>
              <a:rPr lang="sr-Cyrl-RS" sz="2400" dirty="0" smtClean="0"/>
              <a:t>и</a:t>
            </a:r>
            <a:r>
              <a:rPr lang="sl-SI" sz="2400" dirty="0" smtClean="0"/>
              <a:t> </a:t>
            </a:r>
            <a:r>
              <a:rPr lang="sr-Cyrl-RS" sz="2400" dirty="0" smtClean="0"/>
              <a:t>антиестрогеним</a:t>
            </a:r>
            <a:r>
              <a:rPr lang="sl-SI" sz="2400" dirty="0" smtClean="0"/>
              <a:t> </a:t>
            </a:r>
            <a:r>
              <a:rPr lang="sr-Cyrl-RS" sz="2400" dirty="0" smtClean="0"/>
              <a:t>дејством</a:t>
            </a:r>
            <a:r>
              <a:rPr lang="sl-SI" sz="2400" dirty="0" smtClean="0"/>
              <a:t>      </a:t>
            </a:r>
          </a:p>
          <a:p>
            <a:pPr marL="722313" indent="-368300"/>
            <a:r>
              <a:rPr lang="sr-Cyrl-RS" sz="2400" dirty="0" smtClean="0"/>
              <a:t>Прогестерон</a:t>
            </a:r>
            <a:r>
              <a:rPr lang="sl-SI" sz="2400" dirty="0" smtClean="0"/>
              <a:t>  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ransition advTm="4756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/>
          </p:nvPr>
        </p:nvSpPr>
        <p:spPr>
          <a:xfrm>
            <a:off x="395536" y="620689"/>
            <a:ext cx="8352928" cy="720079"/>
          </a:xfrm>
        </p:spPr>
        <p:txBody>
          <a:bodyPr/>
          <a:lstStyle/>
          <a:p>
            <a:pPr algn="ctr"/>
            <a:r>
              <a:rPr lang="sr-Cyrl-RS" sz="3200" b="1" dirty="0" smtClean="0">
                <a:latin typeface="Candara" pitchFamily="34" charset="0"/>
              </a:rPr>
              <a:t>Аналози</a:t>
            </a:r>
            <a:r>
              <a:rPr lang="sr-Cyrl-CS" sz="3200" b="1" dirty="0" smtClean="0">
                <a:latin typeface="Candara" pitchFamily="34" charset="0"/>
              </a:rPr>
              <a:t> </a:t>
            </a:r>
            <a:r>
              <a:rPr lang="en-US" sz="3200" b="1" dirty="0" smtClean="0">
                <a:latin typeface="Candara" pitchFamily="34" charset="0"/>
              </a:rPr>
              <a:t>GnRH</a:t>
            </a:r>
            <a:endParaRPr lang="en-US" dirty="0" smtClean="0">
              <a:latin typeface="Candara" pitchFamily="34" charset="0"/>
            </a:endParaRPr>
          </a:p>
        </p:txBody>
      </p:sp>
      <p:sp>
        <p:nvSpPr>
          <p:cNvPr id="9220" name="Rectangle 37"/>
          <p:cNvSpPr>
            <a:spLocks noChangeArrowheads="1"/>
          </p:cNvSpPr>
          <p:nvPr/>
        </p:nvSpPr>
        <p:spPr bwMode="auto">
          <a:xfrm>
            <a:off x="467544" y="5085184"/>
            <a:ext cx="828092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Агонисти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pPr marL="265113" indent="-265113">
              <a:buFont typeface="Arial" pitchFamily="34" charset="0"/>
              <a:buChar char="•"/>
            </a:pP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Супституција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аминокиселине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позицији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6 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RS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10 </a:t>
            </a:r>
          </a:p>
          <a:p>
            <a:pPr marL="265113" indent="-265113">
              <a:buFont typeface="Arial" pitchFamily="34" charset="0"/>
              <a:buChar char="•"/>
            </a:pP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Делеција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аминокиселине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позицији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10, 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супституцију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NH</a:t>
            </a:r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-etilamida 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место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пролина</a:t>
            </a:r>
            <a:endParaRPr lang="sr-Latn-RS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65113" indent="-265113"/>
            <a:endParaRPr lang="sr-Latn-RS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65113" indent="-265113"/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Антагонисти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265113" indent="-265113">
              <a:buFont typeface="Arial" pitchFamily="34" charset="0"/>
              <a:buChar char="•"/>
            </a:pP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Модификација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позицији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sr-Latn-RS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sr-Latn-RS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RS" sz="1600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1600" i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RS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sr-Latn-RS" sz="16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16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Latn-CS" sz="1600" b="1" dirty="0">
              <a:latin typeface="Times New Roman" pitchFamily="18" charset="0"/>
            </a:endParaRPr>
          </a:p>
        </p:txBody>
      </p:sp>
      <p:sp>
        <p:nvSpPr>
          <p:cNvPr id="9221" name="Rectangle 41"/>
          <p:cNvSpPr>
            <a:spLocks noChangeArrowheads="1"/>
          </p:cNvSpPr>
          <p:nvPr/>
        </p:nvSpPr>
        <p:spPr bwMode="auto">
          <a:xfrm>
            <a:off x="395537" y="2720597"/>
            <a:ext cx="8064896" cy="420371"/>
          </a:xfrm>
          <a:prstGeom prst="rect">
            <a:avLst/>
          </a:prstGeom>
          <a:solidFill>
            <a:schemeClr val="accent1">
              <a:lumMod val="60000"/>
              <a:lumOff val="40000"/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600" b="1" dirty="0">
                <a:latin typeface="+mn-lt"/>
              </a:rPr>
              <a:t>piroGlu-His-Trp-Ser-T</a:t>
            </a:r>
            <a:r>
              <a:rPr lang="sr-Latn-CS" sz="2600" b="1" dirty="0">
                <a:latin typeface="+mn-lt"/>
              </a:rPr>
              <a:t>y</a:t>
            </a:r>
            <a:r>
              <a:rPr lang="ru-RU" sz="2600" b="1" dirty="0">
                <a:latin typeface="+mn-lt"/>
              </a:rPr>
              <a:t>r-Gl</a:t>
            </a:r>
            <a:r>
              <a:rPr lang="sr-Latn-CS" sz="2600" b="1" dirty="0">
                <a:latin typeface="+mn-lt"/>
              </a:rPr>
              <a:t>y</a:t>
            </a:r>
            <a:r>
              <a:rPr lang="ru-RU" sz="2600" b="1" dirty="0" smtClean="0">
                <a:latin typeface="+mn-lt"/>
              </a:rPr>
              <a:t>-Leu-Arg-Pro-Gl</a:t>
            </a:r>
            <a:r>
              <a:rPr lang="sr-Latn-CS" sz="2600" b="1" dirty="0">
                <a:latin typeface="+mn-lt"/>
              </a:rPr>
              <a:t>y</a:t>
            </a:r>
            <a:r>
              <a:rPr lang="ru-RU" sz="2600" b="1" dirty="0">
                <a:latin typeface="+mn-lt"/>
              </a:rPr>
              <a:t>-NH</a:t>
            </a:r>
            <a:r>
              <a:rPr lang="ru-RU" sz="2000" b="1" dirty="0">
                <a:latin typeface="+mn-lt"/>
              </a:rPr>
              <a:t>2</a:t>
            </a:r>
            <a:r>
              <a:rPr lang="sr-Latn-CS" sz="2600" dirty="0">
                <a:latin typeface="+mn-lt"/>
              </a:rPr>
              <a:t>     </a:t>
            </a:r>
          </a:p>
        </p:txBody>
      </p:sp>
      <p:sp>
        <p:nvSpPr>
          <p:cNvPr id="9222" name="Text Box 42"/>
          <p:cNvSpPr txBox="1">
            <a:spLocks noChangeArrowheads="1"/>
          </p:cNvSpPr>
          <p:nvPr/>
        </p:nvSpPr>
        <p:spPr bwMode="auto">
          <a:xfrm>
            <a:off x="1042988" y="2996952"/>
            <a:ext cx="70770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Latn-CS" sz="2600" dirty="0"/>
              <a:t>     </a:t>
            </a:r>
            <a:r>
              <a:rPr lang="sr-Latn-CS" sz="2600" dirty="0" smtClean="0"/>
              <a:t>     </a:t>
            </a:r>
            <a:r>
              <a:rPr lang="sr-Latn-CS" sz="2800" b="1" dirty="0" smtClean="0">
                <a:latin typeface="+mn-lt"/>
              </a:rPr>
              <a:t>1</a:t>
            </a:r>
            <a:r>
              <a:rPr lang="sr-Cyrl-CS" sz="2800" b="1" dirty="0" smtClean="0">
                <a:latin typeface="+mn-lt"/>
              </a:rPr>
              <a:t> </a:t>
            </a:r>
            <a:r>
              <a:rPr lang="sr-Latn-CS" sz="2800" b="1" dirty="0" smtClean="0">
                <a:latin typeface="+mn-lt"/>
              </a:rPr>
              <a:t>   </a:t>
            </a:r>
            <a:r>
              <a:rPr lang="sr-Latn-RS" sz="2800" b="1" dirty="0" smtClean="0">
                <a:latin typeface="+mn-lt"/>
              </a:rPr>
              <a:t> </a:t>
            </a:r>
            <a:r>
              <a:rPr lang="sr-Latn-CS" sz="2800" b="1" dirty="0" smtClean="0">
                <a:latin typeface="+mn-lt"/>
              </a:rPr>
              <a:t>2    3    </a:t>
            </a:r>
            <a:r>
              <a:rPr lang="sr-Latn-RS" sz="2800" b="1" dirty="0" smtClean="0">
                <a:latin typeface="+mn-lt"/>
              </a:rPr>
              <a:t> </a:t>
            </a:r>
            <a:r>
              <a:rPr lang="sr-Latn-CS" sz="2800" b="1" dirty="0" smtClean="0">
                <a:latin typeface="+mn-lt"/>
              </a:rPr>
              <a:t>4     5     </a:t>
            </a:r>
            <a:r>
              <a:rPr lang="sr-Latn-CS" sz="2800" b="1" dirty="0">
                <a:latin typeface="+mn-lt"/>
              </a:rPr>
              <a:t>6    </a:t>
            </a:r>
            <a:r>
              <a:rPr lang="sr-Latn-RS" sz="2800" b="1" dirty="0" smtClean="0">
                <a:latin typeface="+mn-lt"/>
              </a:rPr>
              <a:t> </a:t>
            </a:r>
            <a:r>
              <a:rPr lang="sr-Latn-CS" sz="2800" b="1" dirty="0" smtClean="0">
                <a:latin typeface="+mn-lt"/>
              </a:rPr>
              <a:t>7      8     9    10</a:t>
            </a:r>
            <a:endParaRPr lang="sr-Latn-CS" sz="2800" b="1" dirty="0">
              <a:latin typeface="+mn-lt"/>
            </a:endParaRPr>
          </a:p>
        </p:txBody>
      </p:sp>
      <p:sp>
        <p:nvSpPr>
          <p:cNvPr id="9233" name="Oval 54"/>
          <p:cNvSpPr>
            <a:spLocks noChangeArrowheads="1"/>
          </p:cNvSpPr>
          <p:nvPr/>
        </p:nvSpPr>
        <p:spPr bwMode="auto">
          <a:xfrm>
            <a:off x="3995738" y="3429000"/>
            <a:ext cx="3600598" cy="936104"/>
          </a:xfrm>
          <a:prstGeom prst="ellips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4" name="Rectangle 55"/>
          <p:cNvSpPr>
            <a:spLocks noChangeArrowheads="1"/>
          </p:cNvSpPr>
          <p:nvPr/>
        </p:nvSpPr>
        <p:spPr bwMode="auto">
          <a:xfrm>
            <a:off x="5148064" y="4365104"/>
            <a:ext cx="1455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RS" sz="2400" b="1" dirty="0" smtClean="0"/>
              <a:t>Агонисти</a:t>
            </a:r>
            <a:endParaRPr lang="sr-Cyrl-CS" sz="2400" dirty="0"/>
          </a:p>
        </p:txBody>
      </p:sp>
      <p:sp>
        <p:nvSpPr>
          <p:cNvPr id="21" name="Rectangle 20"/>
          <p:cNvSpPr/>
          <p:nvPr/>
        </p:nvSpPr>
        <p:spPr>
          <a:xfrm>
            <a:off x="395536" y="1556792"/>
            <a:ext cx="8424936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>
              <a:buFont typeface="Arial" pitchFamily="34" charset="0"/>
              <a:buChar char="•"/>
            </a:pPr>
            <a:r>
              <a:rPr lang="sr-Cyrl-RS" sz="2300" dirty="0" smtClean="0">
                <a:latin typeface="+mn-lt"/>
              </a:rPr>
              <a:t>Синтетске</a:t>
            </a:r>
            <a:r>
              <a:rPr lang="en-GB" sz="2300" dirty="0" smtClean="0">
                <a:latin typeface="+mn-lt"/>
              </a:rPr>
              <a:t> </a:t>
            </a:r>
            <a:r>
              <a:rPr lang="sr-Cyrl-RS" sz="2300" dirty="0" smtClean="0">
                <a:latin typeface="+mn-lt"/>
              </a:rPr>
              <a:t>модификације</a:t>
            </a:r>
            <a:r>
              <a:rPr lang="en-GB" sz="2300" dirty="0" smtClean="0">
                <a:latin typeface="+mn-lt"/>
              </a:rPr>
              <a:t> </a:t>
            </a:r>
            <a:r>
              <a:rPr lang="sr-Cyrl-RS" sz="2300" dirty="0" smtClean="0">
                <a:latin typeface="+mn-lt"/>
              </a:rPr>
              <a:t>природног</a:t>
            </a:r>
            <a:r>
              <a:rPr lang="en-GB" sz="2300" dirty="0" smtClean="0">
                <a:latin typeface="+mn-lt"/>
              </a:rPr>
              <a:t> GnRH, </a:t>
            </a:r>
            <a:r>
              <a:rPr lang="sr-Cyrl-RS" sz="2300" dirty="0" smtClean="0">
                <a:latin typeface="+mn-lt"/>
              </a:rPr>
              <a:t>са</a:t>
            </a:r>
            <a:r>
              <a:rPr lang="en-GB" sz="2300" dirty="0" smtClean="0">
                <a:latin typeface="+mn-lt"/>
              </a:rPr>
              <a:t> </a:t>
            </a:r>
            <a:r>
              <a:rPr lang="sr-Cyrl-RS" sz="2300" dirty="0" smtClean="0">
                <a:latin typeface="+mn-lt"/>
              </a:rPr>
              <a:t>појачаним</a:t>
            </a:r>
            <a:r>
              <a:rPr lang="en-GB" sz="2300" dirty="0" smtClean="0">
                <a:latin typeface="+mn-lt"/>
              </a:rPr>
              <a:t> </a:t>
            </a:r>
            <a:r>
              <a:rPr lang="sr-Cyrl-RS" sz="2300" dirty="0" smtClean="0">
                <a:latin typeface="+mn-lt"/>
              </a:rPr>
              <a:t>афинитетом</a:t>
            </a:r>
            <a:r>
              <a:rPr lang="en-GB" sz="2300" dirty="0" smtClean="0">
                <a:latin typeface="+mn-lt"/>
              </a:rPr>
              <a:t> </a:t>
            </a:r>
            <a:r>
              <a:rPr lang="sr-Cyrl-RS" sz="2300" dirty="0" smtClean="0">
                <a:latin typeface="+mn-lt"/>
              </a:rPr>
              <a:t>за</a:t>
            </a:r>
            <a:r>
              <a:rPr lang="en-GB" sz="2300" dirty="0" smtClean="0">
                <a:latin typeface="+mn-lt"/>
              </a:rPr>
              <a:t> GnRH </a:t>
            </a:r>
            <a:r>
              <a:rPr lang="sr-Cyrl-RS" sz="2300" dirty="0" smtClean="0">
                <a:latin typeface="+mn-lt"/>
              </a:rPr>
              <a:t>рецепторе</a:t>
            </a:r>
            <a:r>
              <a:rPr lang="en-GB" sz="2300" dirty="0" smtClean="0">
                <a:latin typeface="+mn-lt"/>
              </a:rPr>
              <a:t> </a:t>
            </a:r>
            <a:r>
              <a:rPr lang="sr-Cyrl-RS" sz="2300" dirty="0" smtClean="0">
                <a:latin typeface="+mn-lt"/>
              </a:rPr>
              <a:t>и</a:t>
            </a:r>
            <a:r>
              <a:rPr lang="en-GB" sz="2300" dirty="0" smtClean="0">
                <a:latin typeface="+mn-lt"/>
              </a:rPr>
              <a:t> </a:t>
            </a:r>
            <a:r>
              <a:rPr lang="sr-Cyrl-RS" sz="2300" dirty="0" smtClean="0">
                <a:latin typeface="+mn-lt"/>
              </a:rPr>
              <a:t>резистенцијом</a:t>
            </a:r>
            <a:r>
              <a:rPr lang="en-GB" sz="2300" dirty="0" smtClean="0">
                <a:latin typeface="+mn-lt"/>
              </a:rPr>
              <a:t> </a:t>
            </a:r>
            <a:r>
              <a:rPr lang="sr-Cyrl-RS" sz="2300" dirty="0" smtClean="0">
                <a:latin typeface="+mn-lt"/>
              </a:rPr>
              <a:t>на</a:t>
            </a:r>
            <a:r>
              <a:rPr lang="en-GB" sz="2300" dirty="0" smtClean="0">
                <a:latin typeface="+mn-lt"/>
              </a:rPr>
              <a:t> </a:t>
            </a:r>
            <a:r>
              <a:rPr lang="sr-Cyrl-RS" sz="2300" dirty="0" smtClean="0">
                <a:latin typeface="+mn-lt"/>
              </a:rPr>
              <a:t>деградацију</a:t>
            </a:r>
            <a:endParaRPr lang="sr-Cyrl-CS" sz="2300" dirty="0">
              <a:latin typeface="+mn-lt"/>
              <a:cs typeface="Times New Roman" pitchFamily="18" charset="0"/>
            </a:endParaRPr>
          </a:p>
        </p:txBody>
      </p:sp>
      <p:sp>
        <p:nvSpPr>
          <p:cNvPr id="15" name="Oval 53"/>
          <p:cNvSpPr>
            <a:spLocks noChangeArrowheads="1"/>
          </p:cNvSpPr>
          <p:nvPr/>
        </p:nvSpPr>
        <p:spPr bwMode="auto">
          <a:xfrm>
            <a:off x="1403648" y="3429000"/>
            <a:ext cx="2016224" cy="720080"/>
          </a:xfrm>
          <a:prstGeom prst="ellips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1691679" y="4149080"/>
            <a:ext cx="165618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Cyrl-RS" sz="2000" b="1" dirty="0" smtClean="0"/>
              <a:t>Антагонисти</a:t>
            </a:r>
            <a:r>
              <a:rPr lang="sr-Cyrl-CS" sz="2000" dirty="0" smtClean="0"/>
              <a:t> </a:t>
            </a:r>
            <a:endParaRPr lang="sr-Cyrl-CS" sz="2000" dirty="0"/>
          </a:p>
        </p:txBody>
      </p:sp>
      <p:sp>
        <p:nvSpPr>
          <p:cNvPr id="18" name="AutoShape 45"/>
          <p:cNvSpPr>
            <a:spLocks noChangeArrowheads="1"/>
          </p:cNvSpPr>
          <p:nvPr/>
        </p:nvSpPr>
        <p:spPr bwMode="auto">
          <a:xfrm>
            <a:off x="1763689" y="3573016"/>
            <a:ext cx="288031" cy="360040"/>
          </a:xfrm>
          <a:prstGeom prst="upArrow">
            <a:avLst>
              <a:gd name="adj1" fmla="val 50000"/>
              <a:gd name="adj2" fmla="val 3697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 dirty="0"/>
          </a:p>
        </p:txBody>
      </p:sp>
      <p:sp>
        <p:nvSpPr>
          <p:cNvPr id="22" name="AutoShape 45"/>
          <p:cNvSpPr>
            <a:spLocks noChangeArrowheads="1"/>
          </p:cNvSpPr>
          <p:nvPr/>
        </p:nvSpPr>
        <p:spPr bwMode="auto">
          <a:xfrm>
            <a:off x="4446711" y="3572247"/>
            <a:ext cx="341313" cy="576833"/>
          </a:xfrm>
          <a:prstGeom prst="upArrow">
            <a:avLst>
              <a:gd name="adj1" fmla="val 50000"/>
              <a:gd name="adj2" fmla="val 3697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 dirty="0"/>
          </a:p>
        </p:txBody>
      </p:sp>
      <p:sp>
        <p:nvSpPr>
          <p:cNvPr id="30" name="AutoShape 45"/>
          <p:cNvSpPr>
            <a:spLocks noChangeArrowheads="1"/>
          </p:cNvSpPr>
          <p:nvPr/>
        </p:nvSpPr>
        <p:spPr bwMode="auto">
          <a:xfrm>
            <a:off x="2771800" y="3573016"/>
            <a:ext cx="288032" cy="360040"/>
          </a:xfrm>
          <a:prstGeom prst="upArrow">
            <a:avLst>
              <a:gd name="adj1" fmla="val 50000"/>
              <a:gd name="adj2" fmla="val 3697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1" name="AutoShape 45"/>
          <p:cNvSpPr>
            <a:spLocks noChangeArrowheads="1"/>
          </p:cNvSpPr>
          <p:nvPr/>
        </p:nvSpPr>
        <p:spPr bwMode="auto">
          <a:xfrm>
            <a:off x="2267745" y="3573016"/>
            <a:ext cx="288031" cy="360040"/>
          </a:xfrm>
          <a:prstGeom prst="upArrow">
            <a:avLst>
              <a:gd name="adj1" fmla="val 50000"/>
              <a:gd name="adj2" fmla="val 3697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2" name="AutoShape 45"/>
          <p:cNvSpPr>
            <a:spLocks noChangeArrowheads="1"/>
          </p:cNvSpPr>
          <p:nvPr/>
        </p:nvSpPr>
        <p:spPr bwMode="auto">
          <a:xfrm>
            <a:off x="6228184" y="3573016"/>
            <a:ext cx="341313" cy="576833"/>
          </a:xfrm>
          <a:prstGeom prst="upArrow">
            <a:avLst>
              <a:gd name="adj1" fmla="val 50000"/>
              <a:gd name="adj2" fmla="val 3697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 dirty="0"/>
          </a:p>
        </p:txBody>
      </p:sp>
      <p:sp>
        <p:nvSpPr>
          <p:cNvPr id="33" name="AutoShape 45"/>
          <p:cNvSpPr>
            <a:spLocks noChangeArrowheads="1"/>
          </p:cNvSpPr>
          <p:nvPr/>
        </p:nvSpPr>
        <p:spPr bwMode="auto">
          <a:xfrm>
            <a:off x="6804248" y="3573016"/>
            <a:ext cx="341313" cy="576833"/>
          </a:xfrm>
          <a:prstGeom prst="upArrow">
            <a:avLst>
              <a:gd name="adj1" fmla="val 50000"/>
              <a:gd name="adj2" fmla="val 3697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 dirty="0"/>
          </a:p>
        </p:txBody>
      </p:sp>
    </p:spTree>
  </p:cSld>
  <p:clrMapOvr>
    <a:masterClrMapping/>
  </p:clrMapOvr>
  <p:transition advTm="5994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18488" cy="864096"/>
          </a:xfrm>
        </p:spPr>
        <p:txBody>
          <a:bodyPr/>
          <a:lstStyle/>
          <a:p>
            <a:pPr algn="ctr"/>
            <a:r>
              <a:rPr lang="sr-Cyrl-RS" sz="3200" dirty="0" smtClean="0"/>
              <a:t>Аналози</a:t>
            </a:r>
            <a:r>
              <a:rPr lang="sr-Latn-RS" sz="3200" dirty="0" smtClean="0"/>
              <a:t> GnRH</a:t>
            </a:r>
            <a:endParaRPr lang="en-GB" sz="3200" dirty="0"/>
          </a:p>
        </p:txBody>
      </p:sp>
      <p:sp>
        <p:nvSpPr>
          <p:cNvPr id="3" name="Rectangle 2"/>
          <p:cNvSpPr/>
          <p:nvPr/>
        </p:nvSpPr>
        <p:spPr>
          <a:xfrm>
            <a:off x="395536" y="1198488"/>
            <a:ext cx="835292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sr-Latn-R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54013" lvl="1" indent="-354013">
              <a:spcBef>
                <a:spcPts val="600"/>
              </a:spcBef>
              <a:buFont typeface="Arial" pitchFamily="34" charset="0"/>
              <a:buChar char="•"/>
            </a:pPr>
            <a:r>
              <a:rPr lang="sr-Cyrl-RS" sz="2500" dirty="0" smtClean="0">
                <a:latin typeface="+mn-lt"/>
                <a:cs typeface="Times New Roman" pitchFamily="18" charset="0"/>
              </a:rPr>
              <a:t>До</a:t>
            </a:r>
            <a:r>
              <a:rPr lang="sr-Latn-R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данас</a:t>
            </a:r>
            <a:r>
              <a:rPr lang="sr-Latn-R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је</a:t>
            </a:r>
            <a:r>
              <a:rPr lang="sr-Latn-R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добијено</a:t>
            </a:r>
            <a:r>
              <a:rPr lang="sr-Latn-R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више</a:t>
            </a:r>
            <a:r>
              <a:rPr lang="sr-Latn-R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од</a:t>
            </a:r>
            <a:r>
              <a:rPr lang="sr-Latn-RS" sz="2500" dirty="0" smtClean="0">
                <a:latin typeface="+mn-lt"/>
                <a:cs typeface="Times New Roman" pitchFamily="18" charset="0"/>
              </a:rPr>
              <a:t> 2000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синтетских</a:t>
            </a:r>
            <a:r>
              <a:rPr lang="sr-Latn-R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аналога</a:t>
            </a:r>
            <a:endParaRPr lang="sr-Latn-RS" sz="2500" dirty="0" smtClean="0">
              <a:latin typeface="+mn-lt"/>
              <a:cs typeface="Times New Roman" pitchFamily="18" charset="0"/>
            </a:endParaRPr>
          </a:p>
          <a:p>
            <a:pPr marL="354013" lvl="1" indent="-354013">
              <a:spcBef>
                <a:spcPts val="600"/>
              </a:spcBef>
              <a:buFont typeface="Arial" pitchFamily="34" charset="0"/>
              <a:buChar char="•"/>
            </a:pPr>
            <a:r>
              <a:rPr lang="sr-Cyrl-RS" sz="2500" dirty="0" smtClean="0">
                <a:latin typeface="+mn-lt"/>
                <a:cs typeface="Times New Roman" pitchFamily="18" charset="0"/>
              </a:rPr>
              <a:t>Већи</a:t>
            </a:r>
            <a:r>
              <a:rPr lang="en-U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афинитет</a:t>
            </a:r>
            <a:r>
              <a:rPr lang="en-U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за</a:t>
            </a:r>
            <a:r>
              <a:rPr lang="en-U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рецепторе</a:t>
            </a:r>
            <a:r>
              <a:rPr lang="en-U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за</a:t>
            </a:r>
            <a:r>
              <a:rPr lang="en-US" sz="2500" dirty="0" smtClean="0">
                <a:latin typeface="+mn-lt"/>
                <a:cs typeface="Times New Roman" pitchFamily="18" charset="0"/>
              </a:rPr>
              <a:t> GnR</a:t>
            </a:r>
            <a:r>
              <a:rPr lang="sr-Latn-CS" sz="2500" dirty="0" smtClean="0">
                <a:latin typeface="+mn-lt"/>
                <a:cs typeface="Times New Roman" pitchFamily="18" charset="0"/>
              </a:rPr>
              <a:t>H</a:t>
            </a:r>
            <a:r>
              <a:rPr lang="en-US" sz="2500" dirty="0" smtClean="0">
                <a:latin typeface="+mn-lt"/>
                <a:cs typeface="Times New Roman" pitchFamily="18" charset="0"/>
              </a:rPr>
              <a:t> </a:t>
            </a:r>
            <a:endParaRPr lang="sr-Latn-CS" sz="2500" dirty="0" smtClean="0">
              <a:latin typeface="+mn-lt"/>
              <a:cs typeface="Times New Roman" pitchFamily="18" charset="0"/>
            </a:endParaRPr>
          </a:p>
          <a:p>
            <a:pPr marL="354013" lvl="1" indent="-354013">
              <a:spcBef>
                <a:spcPts val="600"/>
              </a:spcBef>
              <a:buFont typeface="Arial" pitchFamily="34" charset="0"/>
              <a:buChar char="•"/>
            </a:pPr>
            <a:r>
              <a:rPr lang="sr-Cyrl-RS" sz="2500" dirty="0" smtClean="0">
                <a:latin typeface="+mn-lt"/>
              </a:rPr>
              <a:t>Измењена</a:t>
            </a:r>
            <a:r>
              <a:rPr lang="en-US" sz="2500" dirty="0" smtClean="0">
                <a:latin typeface="+mn-lt"/>
              </a:rPr>
              <a:t> </a:t>
            </a:r>
            <a:r>
              <a:rPr lang="sr-Cyrl-RS" sz="2500" dirty="0" smtClean="0">
                <a:latin typeface="+mn-lt"/>
              </a:rPr>
              <a:t>и</a:t>
            </a:r>
            <a:r>
              <a:rPr lang="en-US" sz="2500" dirty="0" smtClean="0">
                <a:latin typeface="+mn-lt"/>
              </a:rPr>
              <a:t> </a:t>
            </a:r>
            <a:r>
              <a:rPr lang="sr-Cyrl-RS" sz="2500" dirty="0" smtClean="0">
                <a:latin typeface="+mn-lt"/>
              </a:rPr>
              <a:t>појачана</a:t>
            </a:r>
            <a:r>
              <a:rPr lang="en-US" sz="2500" dirty="0" smtClean="0">
                <a:latin typeface="+mn-lt"/>
              </a:rPr>
              <a:t> </a:t>
            </a:r>
            <a:r>
              <a:rPr lang="sr-Cyrl-RS" sz="2500" dirty="0" smtClean="0">
                <a:latin typeface="+mn-lt"/>
              </a:rPr>
              <a:t>пострецепторска</a:t>
            </a:r>
            <a:r>
              <a:rPr lang="en-US" sz="2500" dirty="0" smtClean="0">
                <a:latin typeface="+mn-lt"/>
              </a:rPr>
              <a:t> </a:t>
            </a:r>
            <a:r>
              <a:rPr lang="sr-Cyrl-RS" sz="2500" dirty="0" smtClean="0">
                <a:latin typeface="+mn-lt"/>
              </a:rPr>
              <a:t>збивања</a:t>
            </a:r>
            <a:endParaRPr lang="sr-Latn-RS" sz="2500" dirty="0" smtClean="0">
              <a:latin typeface="+mn-lt"/>
            </a:endParaRPr>
          </a:p>
          <a:p>
            <a:pPr marL="354013" lvl="1" indent="-354013">
              <a:spcBef>
                <a:spcPts val="600"/>
              </a:spcBef>
              <a:buFont typeface="Arial" pitchFamily="34" charset="0"/>
              <a:buChar char="•"/>
            </a:pPr>
            <a:r>
              <a:rPr lang="sr-Cyrl-RS" sz="2500" dirty="0" smtClean="0">
                <a:latin typeface="+mn-lt"/>
                <a:cs typeface="Times New Roman" pitchFamily="18" charset="0"/>
              </a:rPr>
              <a:t>Продужено</a:t>
            </a:r>
            <a:r>
              <a:rPr lang="en-U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дејство</a:t>
            </a:r>
            <a:r>
              <a:rPr lang="sr-Latn-CS" sz="2500" dirty="0" smtClean="0">
                <a:latin typeface="+mn-lt"/>
                <a:cs typeface="Times New Roman" pitchFamily="18" charset="0"/>
              </a:rPr>
              <a:t>:</a:t>
            </a:r>
          </a:p>
          <a:p>
            <a:pPr marL="722313" lvl="1" indent="-368300">
              <a:spcBef>
                <a:spcPts val="600"/>
              </a:spcBef>
              <a:buFont typeface="Arial" pitchFamily="34" charset="0"/>
              <a:buChar char="•"/>
            </a:pPr>
            <a:r>
              <a:rPr lang="sr-Cyrl-RS" sz="2500" dirty="0" smtClean="0">
                <a:latin typeface="+mn-lt"/>
                <a:cs typeface="Times New Roman" pitchFamily="18" charset="0"/>
              </a:rPr>
              <a:t>Дуже</a:t>
            </a:r>
            <a:r>
              <a:rPr lang="sr-Latn-C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в</a:t>
            </a:r>
            <a:r>
              <a:rPr lang="sr-Latn-CS" sz="2500" dirty="0" smtClean="0">
                <a:latin typeface="+mn-lt"/>
                <a:cs typeface="Times New Roman" pitchFamily="18" charset="0"/>
              </a:rPr>
              <a:t>e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зив</a:t>
            </a:r>
            <a:r>
              <a:rPr lang="sr-Latn-CS" sz="2500" dirty="0" smtClean="0">
                <a:latin typeface="+mn-lt"/>
                <a:cs typeface="Times New Roman" pitchFamily="18" charset="0"/>
              </a:rPr>
              <a:t>a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њ</a:t>
            </a:r>
            <a:r>
              <a:rPr lang="sr-Latn-CS" sz="2500" dirty="0" smtClean="0">
                <a:latin typeface="+mn-lt"/>
                <a:cs typeface="Times New Roman" pitchFamily="18" charset="0"/>
              </a:rPr>
              <a:t>e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з</a:t>
            </a:r>
            <a:r>
              <a:rPr lang="en-US" sz="2500" dirty="0" smtClean="0">
                <a:latin typeface="+mn-lt"/>
                <a:cs typeface="Times New Roman" pitchFamily="18" charset="0"/>
              </a:rPr>
              <a:t>a GnRH</a:t>
            </a:r>
            <a:r>
              <a:rPr lang="sr-Latn-C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рецептор</a:t>
            </a:r>
            <a:endParaRPr lang="sr-Latn-RS" sz="2500" dirty="0" smtClean="0">
              <a:latin typeface="+mn-lt"/>
              <a:cs typeface="Times New Roman" pitchFamily="18" charset="0"/>
            </a:endParaRPr>
          </a:p>
          <a:p>
            <a:pPr marL="722313" lvl="1" indent="-368300">
              <a:spcBef>
                <a:spcPts val="600"/>
              </a:spcBef>
              <a:buFont typeface="Arial" pitchFamily="34" charset="0"/>
              <a:buChar char="•"/>
            </a:pPr>
            <a:r>
              <a:rPr lang="sr-Cyrl-RS" sz="2500" dirty="0" smtClean="0">
                <a:latin typeface="+mn-lt"/>
                <a:cs typeface="Times New Roman" pitchFamily="18" charset="0"/>
              </a:rPr>
              <a:t>Већа</a:t>
            </a:r>
            <a:r>
              <a:rPr lang="en-U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резистенција</a:t>
            </a:r>
            <a:r>
              <a:rPr lang="en-US" sz="2500" dirty="0" smtClean="0">
                <a:latin typeface="+mn-lt"/>
                <a:cs typeface="Times New Roman" pitchFamily="18" charset="0"/>
              </a:rPr>
              <a:t> 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на</a:t>
            </a:r>
            <a:r>
              <a:rPr lang="en-U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ензимску</a:t>
            </a:r>
            <a:r>
              <a:rPr lang="en-U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разградњу</a:t>
            </a:r>
            <a:endParaRPr lang="sr-Latn-CS" sz="2500" dirty="0" smtClean="0">
              <a:latin typeface="+mn-lt"/>
              <a:cs typeface="Times New Roman" pitchFamily="18" charset="0"/>
            </a:endParaRPr>
          </a:p>
          <a:p>
            <a:pPr marL="722313" lvl="1" indent="-368300">
              <a:spcBef>
                <a:spcPts val="600"/>
              </a:spcBef>
              <a:buFont typeface="Arial" pitchFamily="34" charset="0"/>
              <a:buChar char="•"/>
            </a:pPr>
            <a:r>
              <a:rPr lang="sr-Cyrl-RS" sz="2500" dirty="0" smtClean="0">
                <a:latin typeface="+mn-lt"/>
                <a:cs typeface="Times New Roman" pitchFamily="18" charset="0"/>
              </a:rPr>
              <a:t>Спорија</a:t>
            </a:r>
            <a:r>
              <a:rPr lang="sr-Latn-C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ресорпција</a:t>
            </a:r>
            <a:r>
              <a:rPr lang="sr-Latn-C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са</a:t>
            </a:r>
            <a:r>
              <a:rPr lang="sr-Latn-C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места</a:t>
            </a:r>
            <a:r>
              <a:rPr lang="sr-Latn-CS" sz="25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500" dirty="0" smtClean="0">
                <a:latin typeface="+mn-lt"/>
                <a:cs typeface="Times New Roman" pitchFamily="18" charset="0"/>
              </a:rPr>
              <a:t>примене</a:t>
            </a:r>
            <a:endParaRPr lang="sr-Latn-RS" sz="2500" dirty="0" smtClean="0">
              <a:latin typeface="+mn-lt"/>
              <a:cs typeface="Times New Roman" pitchFamily="18" charset="0"/>
            </a:endParaRPr>
          </a:p>
          <a:p>
            <a:pPr lvl="2">
              <a:buFont typeface="Arial" charset="0"/>
              <a:buChar char="•"/>
            </a:pP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Arial" charset="0"/>
              <a:buChar char="•"/>
            </a:pP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Arial" charset="0"/>
              <a:buChar char="•"/>
            </a:pPr>
            <a:endParaRPr lang="en-GB" dirty="0"/>
          </a:p>
        </p:txBody>
      </p:sp>
    </p:spTree>
  </p:cSld>
  <p:clrMapOvr>
    <a:masterClrMapping/>
  </p:clrMapOvr>
  <p:transition advTm="4001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664"/>
            <a:ext cx="8218487" cy="936104"/>
          </a:xfrm>
        </p:spPr>
        <p:txBody>
          <a:bodyPr/>
          <a:lstStyle/>
          <a:p>
            <a:pPr algn="ctr" eaLnBrk="1" hangingPunct="1"/>
            <a:r>
              <a:rPr lang="sr-Cyrl-RS" sz="3200" dirty="0" smtClean="0"/>
              <a:t>Механизам</a:t>
            </a:r>
            <a:r>
              <a:rPr lang="sr-Latn-RS" sz="3200" dirty="0" smtClean="0"/>
              <a:t> </a:t>
            </a:r>
            <a:r>
              <a:rPr lang="sr-Cyrl-RS" sz="3200" dirty="0" smtClean="0"/>
              <a:t>дејства</a:t>
            </a:r>
            <a:r>
              <a:rPr lang="sr-Latn-RS" sz="3200" dirty="0" smtClean="0"/>
              <a:t> </a:t>
            </a:r>
            <a:r>
              <a:rPr lang="sr-Cyrl-RS" sz="3200" dirty="0" smtClean="0"/>
              <a:t>аналога</a:t>
            </a:r>
            <a:r>
              <a:rPr lang="sr-Latn-RS" sz="3200" dirty="0" smtClean="0"/>
              <a:t> GnRH</a:t>
            </a:r>
            <a:endParaRPr lang="sr-Latn-CS" sz="32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340768"/>
            <a:ext cx="8229600" cy="4567238"/>
          </a:xfrm>
          <a:prstGeom prst="downArrowCallout">
            <a:avLst/>
          </a:prstGeom>
        </p:spPr>
        <p:txBody>
          <a:bodyPr/>
          <a:lstStyle/>
          <a:p>
            <a:pPr>
              <a:buFontTx/>
              <a:buNone/>
              <a:defRPr/>
            </a:pPr>
            <a:r>
              <a:rPr lang="sr-Cyrl-RS" sz="1800" dirty="0" smtClean="0"/>
              <a:t>	</a:t>
            </a:r>
          </a:p>
          <a:p>
            <a:pPr>
              <a:buFontTx/>
              <a:buNone/>
              <a:defRPr/>
            </a:pPr>
            <a:endParaRPr lang="sr-Cyrl-RS" sz="1800" dirty="0" smtClean="0"/>
          </a:p>
          <a:p>
            <a:pPr>
              <a:buFontTx/>
              <a:buNone/>
              <a:defRPr/>
            </a:pPr>
            <a:r>
              <a:rPr lang="sr-Cyrl-RS" sz="1800" dirty="0" smtClean="0"/>
              <a:t>         </a:t>
            </a:r>
          </a:p>
          <a:p>
            <a:pPr>
              <a:buFontTx/>
              <a:buNone/>
              <a:defRPr/>
            </a:pPr>
            <a:endParaRPr lang="sr-Cyrl-RS" sz="1800" dirty="0" smtClean="0"/>
          </a:p>
          <a:p>
            <a:pPr>
              <a:buFontTx/>
              <a:buNone/>
              <a:defRPr/>
            </a:pPr>
            <a:endParaRPr lang="sr-Cyrl-RS" sz="1800" dirty="0" smtClean="0"/>
          </a:p>
          <a:p>
            <a:pPr>
              <a:buFontTx/>
              <a:buNone/>
              <a:defRPr/>
            </a:pPr>
            <a:endParaRPr lang="sr-Cyrl-RS" sz="1800" dirty="0" smtClean="0"/>
          </a:p>
          <a:p>
            <a:pPr>
              <a:buFontTx/>
              <a:buNone/>
              <a:defRPr/>
            </a:pPr>
            <a:r>
              <a:rPr lang="sr-Cyrl-RS" sz="1800" dirty="0" smtClean="0"/>
              <a:t>	</a:t>
            </a:r>
          </a:p>
          <a:p>
            <a:pPr>
              <a:buFontTx/>
              <a:buNone/>
              <a:defRPr/>
            </a:pPr>
            <a:endParaRPr lang="sr-Cyrl-RS" sz="1800" dirty="0" smtClean="0"/>
          </a:p>
          <a:p>
            <a:pPr eaLnBrk="1" hangingPunct="1">
              <a:buFontTx/>
              <a:buNone/>
              <a:defRPr/>
            </a:pPr>
            <a:endParaRPr lang="ru-RU" sz="1800" dirty="0" smtClean="0"/>
          </a:p>
          <a:p>
            <a:pPr>
              <a:defRPr/>
            </a:pPr>
            <a:endParaRPr lang="sr-Cyrl-RS" sz="1800" dirty="0" smtClean="0"/>
          </a:p>
          <a:p>
            <a:pPr marL="0" indent="0">
              <a:buFontTx/>
              <a:buNone/>
              <a:defRPr/>
            </a:pPr>
            <a:endParaRPr lang="sr-Cyrl-RS" sz="1800" dirty="0" smtClean="0"/>
          </a:p>
          <a:p>
            <a:pPr marL="0" indent="0">
              <a:buFontTx/>
              <a:buNone/>
              <a:defRPr/>
            </a:pPr>
            <a:endParaRPr lang="sr-Cyrl-RS" sz="1000" dirty="0" smtClean="0"/>
          </a:p>
          <a:p>
            <a:pPr marL="342900" lvl="1" indent="-342900" eaLnBrk="1" hangingPunct="1">
              <a:defRPr/>
            </a:pPr>
            <a:endParaRPr lang="ru-RU" sz="2000" dirty="0" smtClean="0"/>
          </a:p>
          <a:p>
            <a:pPr marL="342900" lvl="1" indent="-342900" eaLnBrk="1" hangingPunct="1">
              <a:defRPr/>
            </a:pPr>
            <a:endParaRPr lang="en-US" sz="2000" b="1" dirty="0" smtClean="0"/>
          </a:p>
          <a:p>
            <a:pPr eaLnBrk="1" hangingPunct="1">
              <a:defRPr/>
            </a:pPr>
            <a:endParaRPr lang="sr-Latn-RS" sz="2400" dirty="0" smtClean="0"/>
          </a:p>
          <a:p>
            <a:pPr eaLnBrk="1" hangingPunct="1">
              <a:defRPr/>
            </a:pPr>
            <a:endParaRPr lang="sr-Latn-RS" sz="2400" b="1" dirty="0" smtClean="0"/>
          </a:p>
          <a:p>
            <a:pPr eaLnBrk="1" hangingPunct="1">
              <a:defRPr/>
            </a:pPr>
            <a:endParaRPr lang="sr-Latn-RS" sz="2400" b="1" dirty="0" smtClean="0"/>
          </a:p>
          <a:p>
            <a:pPr eaLnBrk="1" hangingPunct="1">
              <a:defRPr/>
            </a:pPr>
            <a:endParaRPr lang="ru-RU" sz="2400" dirty="0" smtClean="0"/>
          </a:p>
          <a:p>
            <a:pPr eaLnBrk="1" hangingPunct="1">
              <a:defRPr/>
            </a:pPr>
            <a:endParaRPr lang="ru-RU" sz="2400" b="1" dirty="0" smtClean="0"/>
          </a:p>
          <a:p>
            <a:pPr lvl="1" eaLnBrk="1" hangingPunct="1">
              <a:defRPr/>
            </a:pPr>
            <a:endParaRPr lang="en-US" sz="2000" b="1" dirty="0" smtClean="0"/>
          </a:p>
        </p:txBody>
      </p:sp>
      <p:sp>
        <p:nvSpPr>
          <p:cNvPr id="44" name="Rectangle 3"/>
          <p:cNvSpPr txBox="1">
            <a:spLocks noChangeArrowheads="1"/>
          </p:cNvSpPr>
          <p:nvPr/>
        </p:nvSpPr>
        <p:spPr bwMode="auto">
          <a:xfrm>
            <a:off x="467544" y="5661248"/>
            <a:ext cx="4680520" cy="838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chemeClr val="tx1"/>
              </a:buClr>
              <a:defRPr/>
            </a:pPr>
            <a:endParaRPr lang="sr-Cyrl-RS" sz="1400" kern="0" dirty="0"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endParaRPr lang="sr-Cyrl-RS" kern="0" dirty="0"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ru-RU" kern="0" dirty="0">
                <a:latin typeface="+mn-lt"/>
                <a:cs typeface="+mn-cs"/>
              </a:rPr>
              <a:t>			</a:t>
            </a:r>
          </a:p>
          <a:p>
            <a:pPr marL="342900" lvl="1" indent="-342900">
              <a:spcBef>
                <a:spcPct val="20000"/>
              </a:spcBef>
              <a:buClr>
                <a:schemeClr val="tx1"/>
              </a:buClr>
              <a:defRPr/>
            </a:pPr>
            <a:r>
              <a:rPr lang="ru-RU" sz="2000" kern="0" dirty="0">
                <a:latin typeface="+mn-lt"/>
              </a:rPr>
              <a:t>						</a:t>
            </a:r>
          </a:p>
          <a:p>
            <a:pPr marL="342900" lvl="1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endParaRPr lang="ru-RU" sz="2000" kern="0" dirty="0">
              <a:latin typeface="+mn-lt"/>
            </a:endParaRPr>
          </a:p>
          <a:p>
            <a:pPr marL="342900" lvl="1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endParaRPr lang="en-US" sz="2000" b="1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endParaRPr lang="sr-Latn-RS" sz="2400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endParaRPr lang="sr-Latn-RS" sz="2400" b="1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endParaRPr lang="sr-Latn-RS" sz="2400" b="1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endParaRPr lang="ru-RU" sz="2400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endParaRPr lang="ru-RU" sz="2400" b="1" kern="0" dirty="0">
              <a:latin typeface="+mn-lt"/>
              <a:cs typeface="+mn-cs"/>
            </a:endParaRPr>
          </a:p>
          <a:p>
            <a:pPr marL="692150" lvl="1" indent="-347663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endParaRPr lang="en-US" sz="2000" b="1" kern="0" dirty="0">
              <a:latin typeface="+mn-lt"/>
            </a:endParaRPr>
          </a:p>
        </p:txBody>
      </p:sp>
      <p:sp>
        <p:nvSpPr>
          <p:cNvPr id="20" name="Right Arrow Callout 19"/>
          <p:cNvSpPr/>
          <p:nvPr/>
        </p:nvSpPr>
        <p:spPr>
          <a:xfrm>
            <a:off x="611560" y="1484784"/>
            <a:ext cx="1800200" cy="1512168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9008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1600" dirty="0" smtClean="0">
                <a:solidFill>
                  <a:schemeClr val="tx1"/>
                </a:solidFill>
              </a:rPr>
              <a:t>Већи</a:t>
            </a:r>
            <a:r>
              <a:rPr lang="sr-Latn-R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афинитет</a:t>
            </a:r>
            <a:r>
              <a:rPr lang="sr-Latn-R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за</a:t>
            </a:r>
            <a:r>
              <a:rPr lang="sr-Latn-R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рецепторе</a:t>
            </a:r>
            <a:r>
              <a:rPr lang="sr-Latn-RS" sz="16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sr-Cyrl-RS" sz="1600" dirty="0" smtClean="0">
                <a:solidFill>
                  <a:schemeClr val="tx1"/>
                </a:solidFill>
              </a:rPr>
              <a:t>и</a:t>
            </a:r>
            <a:r>
              <a:rPr lang="sr-Latn-R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дужи</a:t>
            </a:r>
            <a:r>
              <a:rPr lang="sr-Latn-RS" sz="1600" dirty="0" smtClean="0">
                <a:solidFill>
                  <a:schemeClr val="tx1"/>
                </a:solidFill>
              </a:rPr>
              <a:t> </a:t>
            </a:r>
            <a:r>
              <a:rPr lang="sr-Cyrl-RS" sz="1600" dirty="0" smtClean="0">
                <a:solidFill>
                  <a:schemeClr val="tx1"/>
                </a:solidFill>
              </a:rPr>
              <a:t>полуживот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4" name="Right Arrow Callout 23"/>
          <p:cNvSpPr/>
          <p:nvPr/>
        </p:nvSpPr>
        <p:spPr>
          <a:xfrm>
            <a:off x="4211960" y="3501008"/>
            <a:ext cx="1800200" cy="1512168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900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1600" dirty="0" smtClean="0"/>
              <a:t>Смањење</a:t>
            </a:r>
            <a:r>
              <a:rPr lang="sr-Latn-RS" sz="1600" dirty="0" smtClean="0"/>
              <a:t> </a:t>
            </a:r>
            <a:r>
              <a:rPr lang="sr-Cyrl-RS" sz="1600" dirty="0" smtClean="0"/>
              <a:t>секреције</a:t>
            </a:r>
            <a:r>
              <a:rPr lang="sr-Latn-RS" sz="1600" dirty="0" smtClean="0"/>
              <a:t> FSH/LH</a:t>
            </a:r>
            <a:endParaRPr lang="en-US" sz="1600" dirty="0"/>
          </a:p>
        </p:txBody>
      </p:sp>
      <p:sp>
        <p:nvSpPr>
          <p:cNvPr id="26" name="Down Arrow Callout 25"/>
          <p:cNvSpPr/>
          <p:nvPr/>
        </p:nvSpPr>
        <p:spPr>
          <a:xfrm>
            <a:off x="6012160" y="3501008"/>
            <a:ext cx="1296144" cy="2016224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5837"/>
            </a:avLst>
          </a:prstGeom>
          <a:solidFill>
            <a:schemeClr val="accent3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1600" dirty="0" smtClean="0"/>
              <a:t>Смањење</a:t>
            </a:r>
            <a:r>
              <a:rPr lang="sr-Latn-RS" sz="1600" dirty="0" smtClean="0"/>
              <a:t> </a:t>
            </a:r>
            <a:r>
              <a:rPr lang="sr-Cyrl-RS" sz="1600" dirty="0" smtClean="0"/>
              <a:t>стимулације</a:t>
            </a:r>
            <a:r>
              <a:rPr lang="sr-Latn-RS" sz="1600" dirty="0" smtClean="0"/>
              <a:t> </a:t>
            </a:r>
            <a:r>
              <a:rPr lang="sr-Cyrl-RS" sz="1600" dirty="0" smtClean="0"/>
              <a:t>гонада</a:t>
            </a:r>
            <a:r>
              <a:rPr lang="sr-Latn-RS" sz="1600" dirty="0" smtClean="0"/>
              <a:t> </a:t>
            </a:r>
            <a:r>
              <a:rPr lang="sr-Cyrl-RS" sz="1600" dirty="0" smtClean="0"/>
              <a:t>и</a:t>
            </a:r>
            <a:r>
              <a:rPr lang="sr-Latn-RS" sz="1600" dirty="0" smtClean="0"/>
              <a:t> </a:t>
            </a:r>
            <a:r>
              <a:rPr lang="sr-Cyrl-RS" sz="1600" dirty="0" smtClean="0"/>
              <a:t>секреције</a:t>
            </a:r>
            <a:r>
              <a:rPr lang="sr-Latn-RS" sz="1600" dirty="0" smtClean="0"/>
              <a:t> </a:t>
            </a:r>
            <a:r>
              <a:rPr lang="sr-Cyrl-RS" sz="1600" dirty="0" smtClean="0"/>
              <a:t>полних</a:t>
            </a:r>
            <a:r>
              <a:rPr lang="sr-Latn-RS" sz="1600" dirty="0" smtClean="0"/>
              <a:t> </a:t>
            </a:r>
            <a:r>
              <a:rPr lang="sr-Cyrl-RS" sz="1600" dirty="0" smtClean="0"/>
              <a:t>хормона</a:t>
            </a:r>
            <a:endParaRPr lang="en-US" sz="1600" dirty="0"/>
          </a:p>
        </p:txBody>
      </p:sp>
      <p:sp>
        <p:nvSpPr>
          <p:cNvPr id="27" name="Rectangle 26"/>
          <p:cNvSpPr/>
          <p:nvPr/>
        </p:nvSpPr>
        <p:spPr>
          <a:xfrm>
            <a:off x="5652120" y="5517232"/>
            <a:ext cx="2160240" cy="1008112"/>
          </a:xfrm>
          <a:prstGeom prst="rect">
            <a:avLst/>
          </a:prstGeom>
          <a:ln w="38100" cmpd="sng"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700" b="1" dirty="0" smtClean="0"/>
              <a:t>Регресија</a:t>
            </a:r>
            <a:r>
              <a:rPr lang="sr-Latn-RS" sz="1700" b="1" dirty="0" smtClean="0"/>
              <a:t> </a:t>
            </a:r>
            <a:r>
              <a:rPr lang="sr-Cyrl-RS" sz="1700" b="1" dirty="0" smtClean="0"/>
              <a:t>знакова</a:t>
            </a:r>
            <a:r>
              <a:rPr lang="sr-Latn-RS" sz="1700" b="1" dirty="0" smtClean="0"/>
              <a:t> </a:t>
            </a:r>
            <a:r>
              <a:rPr lang="sr-Cyrl-RS" sz="1700" b="1" dirty="0" smtClean="0"/>
              <a:t>пубертета</a:t>
            </a:r>
            <a:r>
              <a:rPr lang="sr-Latn-RS" sz="1700" b="1" dirty="0" smtClean="0"/>
              <a:t> </a:t>
            </a:r>
            <a:r>
              <a:rPr lang="sr-Cyrl-RS" sz="1700" b="1" dirty="0" smtClean="0"/>
              <a:t>и</a:t>
            </a:r>
            <a:r>
              <a:rPr lang="sr-Latn-RS" sz="1700" b="1" dirty="0" smtClean="0"/>
              <a:t> </a:t>
            </a:r>
            <a:r>
              <a:rPr lang="sr-Cyrl-RS" sz="1700" b="1" dirty="0" smtClean="0"/>
              <a:t>прекид</a:t>
            </a:r>
            <a:r>
              <a:rPr lang="sr-Latn-RS" sz="1700" b="1" dirty="0" smtClean="0"/>
              <a:t> </a:t>
            </a:r>
            <a:r>
              <a:rPr lang="sr-Cyrl-RS" sz="1700" b="1" dirty="0" smtClean="0"/>
              <a:t>менструалног</a:t>
            </a:r>
            <a:r>
              <a:rPr lang="sr-Latn-RS" sz="1700" b="1" dirty="0" smtClean="0"/>
              <a:t> </a:t>
            </a:r>
            <a:r>
              <a:rPr lang="sr-Cyrl-RS" sz="1700" b="1" dirty="0" smtClean="0"/>
              <a:t>циклуса</a:t>
            </a:r>
            <a:endParaRPr lang="en-US" sz="1700" dirty="0"/>
          </a:p>
        </p:txBody>
      </p:sp>
      <p:sp>
        <p:nvSpPr>
          <p:cNvPr id="28" name="Down Arrow Callout 27"/>
          <p:cNvSpPr/>
          <p:nvPr/>
        </p:nvSpPr>
        <p:spPr>
          <a:xfrm>
            <a:off x="4211960" y="1484784"/>
            <a:ext cx="1224136" cy="2016224"/>
          </a:xfrm>
          <a:prstGeom prst="downArrowCallout">
            <a:avLst>
              <a:gd name="adj1" fmla="val 27520"/>
              <a:gd name="adj2" fmla="val 25000"/>
              <a:gd name="adj3" fmla="val 28779"/>
              <a:gd name="adj4" fmla="val 7606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“Down regulacija” GnRH </a:t>
            </a:r>
            <a:r>
              <a:rPr lang="sr-Cyrl-RS" sz="1600" dirty="0" smtClean="0"/>
              <a:t>рец</a:t>
            </a:r>
            <a:r>
              <a:rPr lang="sr-Latn-RS" sz="1600" dirty="0" smtClean="0"/>
              <a:t>e</a:t>
            </a:r>
            <a:r>
              <a:rPr lang="sr-Cyrl-RS" sz="1600" dirty="0" smtClean="0"/>
              <a:t>пто</a:t>
            </a:r>
            <a:r>
              <a:rPr lang="sr-Latn-RS" sz="1600" dirty="0" smtClean="0"/>
              <a:t>r</a:t>
            </a:r>
            <a:r>
              <a:rPr lang="sr-Cyrl-RS" sz="1600" dirty="0" smtClean="0"/>
              <a:t>а</a:t>
            </a:r>
            <a:r>
              <a:rPr lang="sr-Latn-RS" sz="1600" dirty="0" smtClean="0"/>
              <a:t> </a:t>
            </a:r>
            <a:r>
              <a:rPr lang="sr-Cyrl-RS" sz="1600" dirty="0" smtClean="0"/>
              <a:t>н</a:t>
            </a:r>
            <a:r>
              <a:rPr lang="sr-Latn-RS" sz="1600" dirty="0" smtClean="0"/>
              <a:t>a FSH/LH </a:t>
            </a:r>
            <a:r>
              <a:rPr lang="sr-Cyrl-RS" sz="1600" dirty="0" smtClean="0"/>
              <a:t>ћелијам</a:t>
            </a:r>
            <a:r>
              <a:rPr lang="sr-Latn-RS" sz="1600" dirty="0" smtClean="0"/>
              <a:t>a</a:t>
            </a:r>
            <a:endParaRPr lang="en-US" sz="1600" dirty="0"/>
          </a:p>
        </p:txBody>
      </p:sp>
      <p:sp>
        <p:nvSpPr>
          <p:cNvPr id="29" name="Right Arrow Callout 28"/>
          <p:cNvSpPr/>
          <p:nvPr/>
        </p:nvSpPr>
        <p:spPr>
          <a:xfrm>
            <a:off x="2411760" y="1484784"/>
            <a:ext cx="1800200" cy="1512168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900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1600" dirty="0" smtClean="0"/>
              <a:t>Продужена</a:t>
            </a:r>
            <a:r>
              <a:rPr lang="sr-Latn-RS" sz="1600" dirty="0" smtClean="0"/>
              <a:t> </a:t>
            </a:r>
            <a:r>
              <a:rPr lang="sr-Cyrl-RS" sz="1600" dirty="0" smtClean="0"/>
              <a:t>стимулација</a:t>
            </a:r>
            <a:r>
              <a:rPr lang="sr-Latn-RS" sz="1600" dirty="0" smtClean="0"/>
              <a:t> FSH/LH </a:t>
            </a:r>
            <a:r>
              <a:rPr lang="sr-Cyrl-RS" sz="1600" dirty="0" smtClean="0"/>
              <a:t>ћелија</a:t>
            </a:r>
            <a:r>
              <a:rPr lang="sr-Latn-RS" sz="1600" dirty="0" smtClean="0"/>
              <a:t> </a:t>
            </a:r>
            <a:r>
              <a:rPr lang="sr-Cyrl-RS" sz="1600" dirty="0" smtClean="0"/>
              <a:t>хипофизе</a:t>
            </a:r>
            <a:endParaRPr lang="en-US" sz="1600" dirty="0"/>
          </a:p>
        </p:txBody>
      </p:sp>
    </p:spTree>
  </p:cSld>
  <p:clrMapOvr>
    <a:masterClrMapping/>
  </p:clrMapOvr>
  <p:transition advClick="0" advTm="3998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100" dirty="0" smtClean="0"/>
              <a:t>Аналози</a:t>
            </a:r>
            <a:r>
              <a:rPr lang="sr-Latn-RS" sz="3100" dirty="0" smtClean="0"/>
              <a:t> GnRH</a:t>
            </a:r>
            <a:br>
              <a:rPr lang="sr-Latn-RS" sz="3100" dirty="0" smtClean="0"/>
            </a:br>
            <a:r>
              <a:rPr lang="sr-Cyrl-RS" sz="3100" dirty="0" smtClean="0"/>
              <a:t>Терапијски</a:t>
            </a:r>
            <a:r>
              <a:rPr lang="sr-Latn-RS" sz="3100" dirty="0" smtClean="0"/>
              <a:t> </a:t>
            </a:r>
            <a:r>
              <a:rPr lang="sr-Cyrl-RS" sz="3100" dirty="0" smtClean="0"/>
              <a:t>циљеви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33562"/>
            <a:ext cx="8229600" cy="4411662"/>
          </a:xfrm>
        </p:spPr>
        <p:txBody>
          <a:bodyPr/>
          <a:lstStyle/>
          <a:p>
            <a:endParaRPr lang="sr-Latn-RS" sz="1600" dirty="0" smtClean="0">
              <a:latin typeface="Times New Roman" pitchFamily="18" charset="0"/>
            </a:endParaRPr>
          </a:p>
          <a:p>
            <a:endParaRPr lang="sr-Latn-RS" sz="1600" dirty="0" smtClean="0">
              <a:latin typeface="Times New Roman" pitchFamily="18" charset="0"/>
            </a:endParaRPr>
          </a:p>
          <a:p>
            <a:pPr marL="360000" indent="-360000"/>
            <a:r>
              <a:rPr lang="sr-Cyrl-RS" sz="2600" dirty="0" smtClean="0"/>
              <a:t>Регресија</a:t>
            </a:r>
            <a:r>
              <a:rPr lang="sr-Latn-RS" sz="2600" dirty="0" smtClean="0"/>
              <a:t> </a:t>
            </a:r>
            <a:r>
              <a:rPr lang="sr-Cyrl-RS" sz="2600" dirty="0" smtClean="0"/>
              <a:t>секундарних</a:t>
            </a:r>
            <a:r>
              <a:rPr lang="sr-Latn-RS" sz="2600" dirty="0" smtClean="0"/>
              <a:t> </a:t>
            </a:r>
            <a:r>
              <a:rPr lang="sr-Cyrl-RS" sz="2600" dirty="0" smtClean="0"/>
              <a:t>сексуалних</a:t>
            </a:r>
            <a:r>
              <a:rPr lang="sr-Latn-RS" sz="2600" dirty="0" smtClean="0"/>
              <a:t> </a:t>
            </a:r>
            <a:r>
              <a:rPr lang="sr-Cyrl-RS" sz="2600" dirty="0" smtClean="0"/>
              <a:t>карактеристика</a:t>
            </a:r>
            <a:endParaRPr lang="sr-Latn-RS" sz="2600" dirty="0" smtClean="0"/>
          </a:p>
          <a:p>
            <a:pPr marL="360000" indent="-360000"/>
            <a:r>
              <a:rPr lang="sr-Cyrl-RS" sz="2600" dirty="0" smtClean="0"/>
              <a:t>Утицај</a:t>
            </a:r>
            <a:r>
              <a:rPr lang="sr-Latn-RS" sz="2600" dirty="0" smtClean="0"/>
              <a:t> </a:t>
            </a:r>
            <a:r>
              <a:rPr lang="sr-Cyrl-RS" sz="2600" dirty="0" smtClean="0"/>
              <a:t>на</a:t>
            </a:r>
            <a:r>
              <a:rPr lang="sr-Latn-RS" sz="2600" dirty="0" smtClean="0"/>
              <a:t> </a:t>
            </a:r>
            <a:r>
              <a:rPr lang="sr-Cyrl-RS" sz="2600" dirty="0" smtClean="0"/>
              <a:t>достизање</a:t>
            </a:r>
            <a:r>
              <a:rPr lang="sr-Latn-RS" sz="2600" dirty="0" smtClean="0"/>
              <a:t> </a:t>
            </a:r>
            <a:r>
              <a:rPr lang="sr-Cyrl-RS" sz="2600" dirty="0" smtClean="0"/>
              <a:t>максималне</a:t>
            </a:r>
            <a:r>
              <a:rPr lang="sr-Cyrl-CS" sz="2600" dirty="0" smtClean="0"/>
              <a:t> </a:t>
            </a:r>
            <a:r>
              <a:rPr lang="sr-Cyrl-RS" sz="2600" dirty="0" smtClean="0"/>
              <a:t>адултне</a:t>
            </a:r>
            <a:r>
              <a:rPr lang="sr-Cyrl-CS" sz="2600" dirty="0" smtClean="0"/>
              <a:t> </a:t>
            </a:r>
            <a:r>
              <a:rPr lang="sr-Cyrl-RS" sz="2600" dirty="0" smtClean="0"/>
              <a:t>висине</a:t>
            </a:r>
            <a:r>
              <a:rPr lang="sr-Cyrl-CS" sz="2600" dirty="0" smtClean="0"/>
              <a:t> </a:t>
            </a:r>
            <a:endParaRPr lang="sr-Latn-CS" sz="2600" dirty="0" smtClean="0"/>
          </a:p>
          <a:p>
            <a:pPr marL="360000" indent="-360000"/>
            <a:r>
              <a:rPr lang="sr-Cyrl-RS" sz="2600" dirty="0" smtClean="0"/>
              <a:t>Усклађивање</a:t>
            </a:r>
            <a:r>
              <a:rPr lang="sr-Latn-RS" sz="2600" dirty="0" smtClean="0"/>
              <a:t> </a:t>
            </a:r>
            <a:r>
              <a:rPr lang="sr-Cyrl-RS" sz="2600" dirty="0" smtClean="0"/>
              <a:t>пубертета</a:t>
            </a:r>
            <a:r>
              <a:rPr lang="sr-Latn-RS" sz="2600" dirty="0" smtClean="0"/>
              <a:t> </a:t>
            </a:r>
            <a:r>
              <a:rPr lang="sr-Cyrl-RS" sz="2600" dirty="0" smtClean="0"/>
              <a:t>детета</a:t>
            </a:r>
            <a:r>
              <a:rPr lang="sr-Cyrl-CS" sz="2600" dirty="0" smtClean="0"/>
              <a:t> </a:t>
            </a:r>
            <a:r>
              <a:rPr lang="sr-Cyrl-RS" sz="2600" dirty="0" smtClean="0"/>
              <a:t>са</a:t>
            </a:r>
            <a:r>
              <a:rPr lang="sr-Cyrl-CS" sz="2600" dirty="0" smtClean="0"/>
              <a:t> </a:t>
            </a:r>
            <a:r>
              <a:rPr lang="sr-Cyrl-RS" sz="2600" dirty="0" smtClean="0"/>
              <a:t>вршњацима</a:t>
            </a:r>
            <a:r>
              <a:rPr lang="sr-Latn-RS" sz="2600" dirty="0" smtClean="0"/>
              <a:t> </a:t>
            </a:r>
          </a:p>
          <a:p>
            <a:pPr marL="360000" indent="-360000"/>
            <a:r>
              <a:rPr lang="sr-Cyrl-RS" sz="2600" dirty="0" smtClean="0"/>
              <a:t>Ублажавање</a:t>
            </a:r>
            <a:r>
              <a:rPr lang="sr-Latn-RS" sz="2600" dirty="0" smtClean="0"/>
              <a:t> </a:t>
            </a:r>
            <a:r>
              <a:rPr lang="sr-Cyrl-RS" sz="2600" dirty="0" smtClean="0"/>
              <a:t>евентуалних</a:t>
            </a:r>
            <a:r>
              <a:rPr lang="sr-Latn-RS" sz="2600" dirty="0" smtClean="0"/>
              <a:t> </a:t>
            </a:r>
            <a:r>
              <a:rPr lang="sr-Cyrl-RS" sz="2600" dirty="0" smtClean="0"/>
              <a:t>психолошких</a:t>
            </a:r>
            <a:r>
              <a:rPr lang="sr-Latn-RS" sz="2600" dirty="0" smtClean="0"/>
              <a:t> </a:t>
            </a:r>
            <a:r>
              <a:rPr lang="sr-Cyrl-RS" sz="2600" dirty="0" smtClean="0"/>
              <a:t>тегоба</a:t>
            </a:r>
            <a:r>
              <a:rPr lang="sr-Cyrl-CS" sz="2600" dirty="0" smtClean="0"/>
              <a:t> </a:t>
            </a:r>
            <a:r>
              <a:rPr lang="sr-Cyrl-RS" sz="2600" dirty="0" smtClean="0"/>
              <a:t>и</a:t>
            </a:r>
            <a:r>
              <a:rPr lang="sr-Latn-RS" sz="2600" dirty="0" smtClean="0"/>
              <a:t> </a:t>
            </a:r>
            <a:r>
              <a:rPr lang="sr-Cyrl-RS" sz="2600" dirty="0" smtClean="0"/>
              <a:t>неусклађености</a:t>
            </a:r>
            <a:r>
              <a:rPr lang="sr-Latn-RS" sz="2600" dirty="0" smtClean="0"/>
              <a:t> </a:t>
            </a:r>
            <a:r>
              <a:rPr lang="sr-Cyrl-RS" sz="2600" dirty="0" smtClean="0"/>
              <a:t>развоја</a:t>
            </a:r>
            <a:r>
              <a:rPr lang="sr-Latn-RS" sz="2600" dirty="0" smtClean="0"/>
              <a:t> </a:t>
            </a:r>
            <a:r>
              <a:rPr lang="sr-Cyrl-RS" sz="2600" dirty="0" smtClean="0"/>
              <a:t>детета</a:t>
            </a:r>
            <a:endParaRPr lang="sr-Latn-RS" sz="2600" dirty="0" smtClean="0"/>
          </a:p>
          <a:p>
            <a:endParaRPr lang="sr-Latn-RS" sz="2400" dirty="0" smtClean="0">
              <a:latin typeface="Times New Roman" pitchFamily="18" charset="0"/>
            </a:endParaRPr>
          </a:p>
          <a:p>
            <a:endParaRPr lang="sr-Latn-RS" sz="20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2974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200" dirty="0" smtClean="0">
                <a:latin typeface="+mn-lt"/>
              </a:rPr>
              <a:t>Гонадотропин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независни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превремени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пубертет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52536" y="1321594"/>
            <a:ext cx="9001000" cy="4627686"/>
          </a:xfrm>
        </p:spPr>
        <p:txBody>
          <a:bodyPr/>
          <a:lstStyle/>
          <a:p>
            <a:pPr marL="722313" indent="-368300">
              <a:spcBef>
                <a:spcPts val="300"/>
              </a:spcBef>
            </a:pPr>
            <a:r>
              <a:rPr lang="sr-Cyrl-RS" sz="2800" b="1" dirty="0" smtClean="0">
                <a:cs typeface="Times New Roman" pitchFamily="18" charset="0"/>
              </a:rPr>
              <a:t>Лажни</a:t>
            </a:r>
            <a:r>
              <a:rPr lang="sl-SI" sz="2800" b="1" dirty="0" smtClean="0">
                <a:cs typeface="Times New Roman" pitchFamily="18" charset="0"/>
              </a:rPr>
              <a:t>; </a:t>
            </a:r>
            <a:r>
              <a:rPr lang="sr-Cyrl-RS" sz="2800" b="1" dirty="0" smtClean="0">
                <a:cs typeface="Times New Roman" pitchFamily="18" charset="0"/>
              </a:rPr>
              <a:t>периферни</a:t>
            </a:r>
            <a:r>
              <a:rPr lang="sl-SI" sz="2800" b="1" dirty="0" smtClean="0">
                <a:cs typeface="Times New Roman" pitchFamily="18" charset="0"/>
              </a:rPr>
              <a:t>; Pubertas praecox spuria</a:t>
            </a:r>
          </a:p>
          <a:p>
            <a:pPr marL="722313" indent="-368300">
              <a:spcBef>
                <a:spcPts val="300"/>
              </a:spcBef>
            </a:pPr>
            <a:r>
              <a:rPr lang="sr-Cyrl-RS" sz="2800" b="1" dirty="0" smtClean="0">
                <a:cs typeface="Times New Roman" pitchFamily="18" charset="0"/>
              </a:rPr>
              <a:t>Лучење</a:t>
            </a:r>
            <a:r>
              <a:rPr lang="sl-SI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полних</a:t>
            </a:r>
            <a:r>
              <a:rPr lang="sl-SI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хормона</a:t>
            </a:r>
            <a:r>
              <a:rPr lang="sl-SI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независно</a:t>
            </a:r>
            <a:r>
              <a:rPr lang="sl-SI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од</a:t>
            </a:r>
            <a:r>
              <a:rPr lang="sl-SI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хипоталамус</a:t>
            </a:r>
            <a:r>
              <a:rPr lang="sr-Latn-RS" sz="2800" b="1" dirty="0" smtClean="0">
                <a:cs typeface="Times New Roman" pitchFamily="18" charset="0"/>
              </a:rPr>
              <a:t>-</a:t>
            </a:r>
            <a:r>
              <a:rPr lang="sr-Cyrl-RS" sz="2800" b="1" dirty="0" smtClean="0">
                <a:cs typeface="Times New Roman" pitchFamily="18" charset="0"/>
              </a:rPr>
              <a:t>хип</a:t>
            </a:r>
            <a:r>
              <a:rPr lang="sr-Latn-RS" sz="2800" b="1" dirty="0" smtClean="0">
                <a:cs typeface="Times New Roman" pitchFamily="18" charset="0"/>
              </a:rPr>
              <a:t>o</a:t>
            </a:r>
            <a:r>
              <a:rPr lang="sr-Cyrl-RS" sz="2800" b="1" dirty="0" smtClean="0">
                <a:cs typeface="Times New Roman" pitchFamily="18" charset="0"/>
              </a:rPr>
              <a:t>физа</a:t>
            </a:r>
            <a:r>
              <a:rPr lang="sr-Latn-RS" sz="2800" b="1" dirty="0" smtClean="0">
                <a:cs typeface="Times New Roman" pitchFamily="18" charset="0"/>
              </a:rPr>
              <a:t>-</a:t>
            </a:r>
            <a:r>
              <a:rPr lang="sr-Cyrl-RS" sz="2800" b="1" dirty="0" smtClean="0">
                <a:cs typeface="Times New Roman" pitchFamily="18" charset="0"/>
              </a:rPr>
              <a:t>гонад</a:t>
            </a:r>
            <a:r>
              <a:rPr lang="sr-Latn-RS" sz="2800" b="1" dirty="0" smtClean="0">
                <a:cs typeface="Times New Roman" pitchFamily="18" charset="0"/>
              </a:rPr>
              <a:t>a </a:t>
            </a:r>
            <a:r>
              <a:rPr lang="sr-Cyrl-RS" sz="2800" b="1" dirty="0" smtClean="0">
                <a:cs typeface="Times New Roman" pitchFamily="18" charset="0"/>
              </a:rPr>
              <a:t>осовине</a:t>
            </a:r>
            <a:r>
              <a:rPr lang="sl-SI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(</a:t>
            </a:r>
            <a:r>
              <a:rPr lang="en-GB" sz="2800" b="1" dirty="0" smtClean="0">
                <a:cs typeface="Times New Roman" pitchFamily="18" charset="0"/>
              </a:rPr>
              <a:t>GnRH</a:t>
            </a:r>
            <a:r>
              <a:rPr lang="sr-Cyrl-RS" sz="2800" b="1" dirty="0" smtClean="0">
                <a:cs typeface="Times New Roman" pitchFamily="18" charset="0"/>
              </a:rPr>
              <a:t> независан)</a:t>
            </a:r>
            <a:endParaRPr lang="sl-SI" sz="2800" b="1" dirty="0" smtClean="0">
              <a:cs typeface="Times New Roman" pitchFamily="18" charset="0"/>
            </a:endParaRPr>
          </a:p>
          <a:p>
            <a:pPr marL="722313" indent="-368300">
              <a:spcBef>
                <a:spcPts val="300"/>
              </a:spcBef>
            </a:pPr>
            <a:r>
              <a:rPr lang="sr-Cyrl-RS" sz="2400" dirty="0" smtClean="0">
                <a:cs typeface="Times New Roman" pitchFamily="18" charset="0"/>
              </a:rPr>
              <a:t>Потенцијалани</a:t>
            </a:r>
            <a:r>
              <a:rPr lang="sl-SI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узроци</a:t>
            </a:r>
            <a:r>
              <a:rPr lang="sl-SI" sz="2400" dirty="0" smtClean="0">
                <a:cs typeface="Times New Roman" pitchFamily="18" charset="0"/>
              </a:rPr>
              <a:t>:</a:t>
            </a:r>
          </a:p>
          <a:p>
            <a:pPr marL="1076325" indent="-354013">
              <a:spcBef>
                <a:spcPts val="300"/>
              </a:spcBef>
              <a:tabLst>
                <a:tab pos="987425" algn="l"/>
                <a:tab pos="1165225" algn="l"/>
              </a:tabLst>
            </a:pPr>
            <a:r>
              <a:rPr lang="sr-Cyrl-RS" sz="2400" dirty="0" smtClean="0">
                <a:cs typeface="Times New Roman" pitchFamily="18" charset="0"/>
              </a:rPr>
              <a:t>Тумори</a:t>
            </a:r>
            <a:r>
              <a:rPr lang="sr-Latn-CS" sz="2400" dirty="0" smtClean="0">
                <a:cs typeface="Times New Roman" pitchFamily="18" charset="0"/>
              </a:rPr>
              <a:t> Leydig-</a:t>
            </a:r>
            <a:r>
              <a:rPr lang="sr-Cyrl-RS" sz="2400" dirty="0" smtClean="0">
                <a:cs typeface="Times New Roman" pitchFamily="18" charset="0"/>
              </a:rPr>
              <a:t>ових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ћелија</a:t>
            </a:r>
            <a:r>
              <a:rPr lang="sr-Latn-CS" sz="2400" dirty="0" smtClean="0">
                <a:cs typeface="Times New Roman" pitchFamily="18" charset="0"/>
              </a:rPr>
              <a:t>/</a:t>
            </a:r>
            <a:r>
              <a:rPr lang="sr-Cyrl-RS" sz="2400" dirty="0" smtClean="0">
                <a:cs typeface="Times New Roman" pitchFamily="18" charset="0"/>
              </a:rPr>
              <a:t>ћелија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гранулозе</a:t>
            </a:r>
            <a:r>
              <a:rPr lang="sr-Latn-C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адренални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Latn-CS" sz="2400" dirty="0" smtClean="0">
                <a:cs typeface="Times New Roman" pitchFamily="18" charset="0"/>
              </a:rPr>
              <a:t>hCG </a:t>
            </a:r>
            <a:r>
              <a:rPr lang="sr-Cyrl-RS" sz="2400" dirty="0" smtClean="0">
                <a:cs typeface="Times New Roman" pitchFamily="18" charset="0"/>
              </a:rPr>
              <a:t>секретујући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тумори</a:t>
            </a:r>
            <a:endParaRPr lang="sr-Latn-CS" sz="2400" dirty="0" smtClean="0">
              <a:cs typeface="Times New Roman" pitchFamily="18" charset="0"/>
            </a:endParaRPr>
          </a:p>
          <a:p>
            <a:pPr marL="1076325" indent="-354013">
              <a:spcBef>
                <a:spcPts val="300"/>
              </a:spcBef>
              <a:tabLst>
                <a:tab pos="987425" algn="l"/>
                <a:tab pos="1165225" algn="l"/>
              </a:tabLst>
            </a:pPr>
            <a:r>
              <a:rPr lang="sr-Cyrl-RS" sz="2400" dirty="0" smtClean="0">
                <a:cs typeface="Times New Roman" pitchFamily="18" charset="0"/>
              </a:rPr>
              <a:t>Активишућа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мутација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Latn-RS" sz="2400" dirty="0" smtClean="0">
                <a:cs typeface="Times New Roman" pitchFamily="18" charset="0"/>
              </a:rPr>
              <a:t>LH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рецептора</a:t>
            </a:r>
            <a:endParaRPr lang="sr-Latn-CS" sz="2400" dirty="0" smtClean="0">
              <a:cs typeface="Times New Roman" pitchFamily="18" charset="0"/>
            </a:endParaRPr>
          </a:p>
          <a:p>
            <a:pPr marL="1076325" indent="-354013">
              <a:spcBef>
                <a:spcPts val="300"/>
              </a:spcBef>
              <a:tabLst>
                <a:tab pos="987425" algn="l"/>
                <a:tab pos="1165225" algn="l"/>
              </a:tabLst>
            </a:pPr>
            <a:r>
              <a:rPr lang="sr-Cyrl-RS" sz="2400" dirty="0" smtClean="0">
                <a:cs typeface="Times New Roman" pitchFamily="18" charset="0"/>
              </a:rPr>
              <a:t>Активишућа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соматска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мутација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Latn-CS" sz="2400" dirty="0" smtClean="0">
                <a:cs typeface="Times New Roman" pitchFamily="18" charset="0"/>
              </a:rPr>
              <a:t>GNAs </a:t>
            </a:r>
            <a:r>
              <a:rPr lang="sr-Cyrl-RS" sz="2400" dirty="0" smtClean="0">
                <a:cs typeface="Times New Roman" pitchFamily="18" charset="0"/>
              </a:rPr>
              <a:t>гена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Latn-CS" sz="2400" dirty="0" smtClean="0">
                <a:cs typeface="Times New Roman" pitchFamily="18" charset="0"/>
              </a:rPr>
              <a:t>(McCune-Albright Sy)</a:t>
            </a:r>
          </a:p>
          <a:p>
            <a:pPr marL="1076325" indent="-354013">
              <a:spcBef>
                <a:spcPts val="300"/>
              </a:spcBef>
              <a:tabLst>
                <a:tab pos="987425" algn="l"/>
                <a:tab pos="1165225" algn="l"/>
              </a:tabLst>
            </a:pPr>
            <a:r>
              <a:rPr lang="sr-Cyrl-RS" sz="2400" dirty="0" smtClean="0">
                <a:cs typeface="Times New Roman" pitchFamily="18" charset="0"/>
              </a:rPr>
              <a:t>Дуготрајни</a:t>
            </a:r>
            <a:r>
              <a:rPr lang="sr-Cyrl-C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нелечени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хипотироидизам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endParaRPr lang="sr-Latn-RS" sz="2400" dirty="0" smtClean="0">
              <a:cs typeface="Times New Roman" pitchFamily="18" charset="0"/>
            </a:endParaRPr>
          </a:p>
          <a:p>
            <a:pPr marL="1076325" indent="-354013">
              <a:spcBef>
                <a:spcPts val="300"/>
              </a:spcBef>
              <a:tabLst>
                <a:tab pos="987425" algn="l"/>
                <a:tab pos="1165225" algn="l"/>
              </a:tabLst>
            </a:pPr>
            <a:r>
              <a:rPr lang="sr-Cyrl-RS" sz="2400" dirty="0" smtClean="0">
                <a:cs typeface="Times New Roman" pitchFamily="18" charset="0"/>
              </a:rPr>
              <a:t>Егзогена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примена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полних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стероида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Latn-CS" sz="2400" dirty="0" smtClean="0">
                <a:cs typeface="Times New Roman" pitchFamily="18" charset="0"/>
              </a:rPr>
              <a:t>KAH..</a:t>
            </a:r>
            <a:r>
              <a:rPr lang="sr-Latn-CS" sz="2000" dirty="0" smtClean="0"/>
              <a:t>.</a:t>
            </a:r>
            <a:endParaRPr lang="sr-Latn-RS" sz="2000" dirty="0" smtClean="0"/>
          </a:p>
          <a:p>
            <a:pPr>
              <a:spcBef>
                <a:spcPts val="300"/>
              </a:spcBef>
              <a:buNone/>
            </a:pPr>
            <a:endParaRPr lang="sr-Latn-RS" sz="600" dirty="0" smtClean="0"/>
          </a:p>
          <a:p>
            <a:pPr>
              <a:lnSpc>
                <a:spcPct val="80000"/>
              </a:lnSpc>
            </a:pPr>
            <a:endParaRPr lang="sr-Cyrl-CS" sz="2000" dirty="0" smtClean="0"/>
          </a:p>
          <a:p>
            <a:pPr marL="457200" indent="-457200"/>
            <a:endParaRPr lang="sl-SI" sz="2300" dirty="0" smtClean="0"/>
          </a:p>
          <a:p>
            <a:pPr marL="457200" indent="-457200"/>
            <a:endParaRPr lang="sl-SI" sz="2300" dirty="0" smtClean="0"/>
          </a:p>
          <a:p>
            <a:pPr marL="711200" lvl="0" indent="-347663"/>
            <a:endParaRPr lang="sr-Latn-RS" sz="1200" dirty="0" smtClean="0"/>
          </a:p>
        </p:txBody>
      </p:sp>
    </p:spTree>
  </p:cSld>
  <p:clrMapOvr>
    <a:masterClrMapping/>
  </p:clrMapOvr>
  <p:transition advTm="5528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8748464" cy="4411662"/>
          </a:xfrm>
        </p:spPr>
        <p:txBody>
          <a:bodyPr/>
          <a:lstStyle/>
          <a:p>
            <a:r>
              <a:rPr lang="en-GB" sz="2800" b="1" dirty="0" smtClean="0"/>
              <a:t>McCune-Albright</a:t>
            </a:r>
            <a:r>
              <a:rPr lang="sr-Latn-RS" sz="2800" b="1" dirty="0" smtClean="0"/>
              <a:t>-</a:t>
            </a:r>
            <a:r>
              <a:rPr lang="sr-Cyrl-RS" sz="2800" b="1" dirty="0" smtClean="0"/>
              <a:t>ов</a:t>
            </a:r>
            <a:r>
              <a:rPr lang="en-GB" sz="2800" b="1" dirty="0" smtClean="0"/>
              <a:t> </a:t>
            </a:r>
            <a:r>
              <a:rPr lang="sr-Cyrl-RS" sz="2800" b="1" dirty="0" smtClean="0"/>
              <a:t>синдром</a:t>
            </a:r>
            <a:r>
              <a:rPr lang="en-GB" sz="2800" b="1" dirty="0" smtClean="0"/>
              <a:t> </a:t>
            </a:r>
            <a:endParaRPr lang="sr-Cyrl-RS" sz="2800" b="1" dirty="0" smtClean="0">
              <a:cs typeface="Times New Roman" pitchFamily="18" charset="0"/>
            </a:endParaRPr>
          </a:p>
          <a:p>
            <a:pPr indent="290513"/>
            <a:r>
              <a:rPr lang="sr-Cyrl-RS" sz="2400" dirty="0" smtClean="0">
                <a:cs typeface="Times New Roman" pitchFamily="18" charset="0"/>
              </a:rPr>
              <a:t>Патолошке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промене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-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полиостотска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фиброзна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дисплазија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мрље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кожи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(</a:t>
            </a:r>
            <a:r>
              <a:rPr lang="en-GB" sz="2400" dirty="0" smtClean="0">
                <a:cs typeface="Times New Roman" pitchFamily="18" charset="0"/>
              </a:rPr>
              <a:t>„cafe au lait“</a:t>
            </a:r>
            <a:r>
              <a:rPr lang="sr-Cyrl-RS" sz="2400" dirty="0" smtClean="0">
                <a:cs typeface="Times New Roman" pitchFamily="18" charset="0"/>
              </a:rPr>
              <a:t>)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ендокрини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поремећаји</a:t>
            </a:r>
            <a:r>
              <a:rPr lang="en-GB" sz="2400" dirty="0" smtClean="0">
                <a:cs typeface="Times New Roman" pitchFamily="18" charset="0"/>
              </a:rPr>
              <a:t>.</a:t>
            </a:r>
            <a:endParaRPr lang="sr-Cyrl-RS" sz="2400" dirty="0" smtClean="0">
              <a:cs typeface="Times New Roman" pitchFamily="18" charset="0"/>
            </a:endParaRPr>
          </a:p>
          <a:p>
            <a:pPr indent="290513"/>
            <a:r>
              <a:rPr lang="sr-Cyrl-RS" sz="2400" dirty="0" smtClean="0">
                <a:cs typeface="Times New Roman" pitchFamily="18" charset="0"/>
              </a:rPr>
              <a:t>Чешће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јавља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код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девојчица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него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код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дечака</a:t>
            </a:r>
          </a:p>
          <a:p>
            <a:pPr indent="290513"/>
            <a:r>
              <a:rPr lang="sr-Cyrl-RS" sz="2400" dirty="0" smtClean="0">
                <a:cs typeface="Times New Roman" pitchFamily="18" charset="0"/>
              </a:rPr>
              <a:t>Последица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мутације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гена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за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el-GR" sz="2400" dirty="0" smtClean="0">
                <a:cs typeface="Times New Roman" pitchFamily="18" charset="0"/>
              </a:rPr>
              <a:t>α-</a:t>
            </a:r>
            <a:r>
              <a:rPr lang="sr-Cyrl-RS" sz="2400" dirty="0" smtClean="0">
                <a:cs typeface="Times New Roman" pitchFamily="18" charset="0"/>
              </a:rPr>
              <a:t>субјединицу</a:t>
            </a:r>
            <a:r>
              <a:rPr lang="en-GB" sz="2400" dirty="0" smtClean="0">
                <a:cs typeface="Times New Roman" pitchFamily="18" charset="0"/>
              </a:rPr>
              <a:t> Gs </a:t>
            </a:r>
            <a:r>
              <a:rPr lang="sr-Cyrl-RS" sz="2400" dirty="0" smtClean="0">
                <a:cs typeface="Times New Roman" pitchFamily="18" charset="0"/>
              </a:rPr>
              <a:t>протеина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који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активира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циклични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аденозин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монофосфат</a:t>
            </a:r>
            <a:r>
              <a:rPr lang="en-GB" sz="2400" dirty="0" smtClean="0">
                <a:cs typeface="Times New Roman" pitchFamily="18" charset="0"/>
              </a:rPr>
              <a:t> (cAMP)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појачање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сигнала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који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преносе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преко</a:t>
            </a:r>
            <a:r>
              <a:rPr lang="sr-Latn-RS" sz="2400" dirty="0" smtClean="0">
                <a:cs typeface="Times New Roman" pitchFamily="18" charset="0"/>
              </a:rPr>
              <a:t> cAMP.</a:t>
            </a:r>
            <a:endParaRPr lang="sr-Cyrl-RS" sz="2400" dirty="0" smtClean="0">
              <a:cs typeface="Times New Roman" pitchFamily="18" charset="0"/>
            </a:endParaRPr>
          </a:p>
          <a:p>
            <a:pPr indent="290513"/>
            <a:r>
              <a:rPr lang="sr-Cyrl-RS" sz="2400" dirty="0" smtClean="0">
                <a:cs typeface="Times New Roman" pitchFamily="18" charset="0"/>
              </a:rPr>
              <a:t>Ендокринопатије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повезане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овим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синдромом</a:t>
            </a:r>
            <a:r>
              <a:rPr lang="sr-Latn-RS" sz="2400" dirty="0" smtClean="0">
                <a:cs typeface="Times New Roman" pitchFamily="18" charset="0"/>
              </a:rPr>
              <a:t>: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прерани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пубертет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хипертироидизам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хиперадренокортицизам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питуитарни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гигантизам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или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акромегалија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хипофосфатемија</a:t>
            </a:r>
            <a:r>
              <a:rPr lang="en-GB" sz="2400" dirty="0" smtClean="0">
                <a:cs typeface="Times New Roman" pitchFamily="18" charset="0"/>
              </a:rPr>
              <a:t>. </a:t>
            </a:r>
            <a:endParaRPr lang="sr-Cyrl-RS" sz="2400" dirty="0" smtClean="0">
              <a:cs typeface="Times New Roman" pitchFamily="18" charset="0"/>
            </a:endParaRPr>
          </a:p>
          <a:p>
            <a:pPr indent="290513"/>
            <a:r>
              <a:rPr lang="sr-Cyrl-RS" sz="2400" dirty="0" smtClean="0">
                <a:cs typeface="Times New Roman" pitchFamily="18" charset="0"/>
              </a:rPr>
              <a:t>Различита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клиничка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слика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услед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варијабилне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експресија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мутираних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гена</a:t>
            </a:r>
            <a:endParaRPr lang="en-GB" sz="2400" dirty="0">
              <a:cs typeface="Times New Roman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200" dirty="0" smtClean="0">
                <a:latin typeface="+mn-lt"/>
              </a:rPr>
              <a:t>Гонадотропин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независни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превремени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пубертет</a:t>
            </a:r>
            <a:endParaRPr lang="en-US" sz="3200" dirty="0">
              <a:latin typeface="+mn-lt"/>
            </a:endParaRPr>
          </a:p>
        </p:txBody>
      </p:sp>
    </p:spTree>
  </p:cSld>
  <p:clrMapOvr>
    <a:masterClrMapping/>
  </p:clrMapOvr>
  <p:transition advTm="5368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Пубертет -циљ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sl-SI" sz="2400" dirty="0" smtClean="0"/>
              <a:t>Формирање одрасле јединке </a:t>
            </a:r>
            <a:endParaRPr lang="sr-Cyrl-RS" sz="2400" dirty="0" smtClean="0"/>
          </a:p>
          <a:p>
            <a:pPr>
              <a:lnSpc>
                <a:spcPct val="90000"/>
              </a:lnSpc>
              <a:buNone/>
            </a:pPr>
            <a:endParaRPr lang="sl-SI" sz="2400" dirty="0" smtClean="0"/>
          </a:p>
          <a:p>
            <a:pPr>
              <a:lnSpc>
                <a:spcPct val="90000"/>
              </a:lnSpc>
            </a:pPr>
            <a:r>
              <a:rPr lang="sl-SI" sz="2400" dirty="0" smtClean="0"/>
              <a:t>Матурација бројних биолошких</a:t>
            </a:r>
            <a:r>
              <a:rPr lang="en-US" sz="2400" dirty="0" smtClean="0"/>
              <a:t> </a:t>
            </a:r>
            <a:r>
              <a:rPr lang="sl-SI" sz="2400" dirty="0" smtClean="0"/>
              <a:t>функција </a:t>
            </a:r>
            <a:endParaRPr lang="sr-Cyrl-RS" sz="2400" dirty="0" smtClean="0"/>
          </a:p>
          <a:p>
            <a:pPr>
              <a:lnSpc>
                <a:spcPct val="90000"/>
              </a:lnSpc>
            </a:pPr>
            <a:endParaRPr lang="sr-Cyrl-RS" sz="2400" dirty="0" smtClean="0"/>
          </a:p>
          <a:p>
            <a:pPr>
              <a:lnSpc>
                <a:spcPct val="90000"/>
              </a:lnSpc>
            </a:pPr>
            <a:r>
              <a:rPr lang="sr-Cyrl-RS" sz="2400" dirty="0" smtClean="0"/>
              <a:t>Стиц</a:t>
            </a:r>
            <a:r>
              <a:rPr lang="sl-SI" sz="2400" dirty="0" smtClean="0"/>
              <a:t>ање репродуктивне способности</a:t>
            </a:r>
          </a:p>
        </p:txBody>
      </p:sp>
    </p:spTree>
  </p:cSld>
  <p:clrMapOvr>
    <a:masterClrMapping/>
  </p:clrMapOvr>
  <p:transition advTm="1262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445624" cy="4411662"/>
          </a:xfrm>
        </p:spPr>
        <p:txBody>
          <a:bodyPr/>
          <a:lstStyle/>
          <a:p>
            <a:r>
              <a:rPr lang="sr-Latn-CS" sz="2800" b="1" dirty="0" smtClean="0"/>
              <a:t>G</a:t>
            </a:r>
            <a:r>
              <a:rPr lang="en-US" sz="2800" b="1" dirty="0" smtClean="0"/>
              <a:t>ranulosa</a:t>
            </a:r>
            <a:r>
              <a:rPr lang="sr-Latn-CS" sz="2800" b="1" dirty="0" smtClean="0"/>
              <a:t> cell Tu </a:t>
            </a:r>
            <a:r>
              <a:rPr lang="sr-Cyrl-CS" sz="2800" b="1" dirty="0" smtClean="0"/>
              <a:t>оваријума</a:t>
            </a:r>
          </a:p>
          <a:p>
            <a:pPr indent="290513"/>
            <a:r>
              <a:rPr lang="sr-Latn-CS" sz="2400" dirty="0" smtClean="0"/>
              <a:t>Цистичног изгледа</a:t>
            </a:r>
            <a:endParaRPr lang="sr-Cyrl-RS" sz="2400" dirty="0" smtClean="0"/>
          </a:p>
          <a:p>
            <a:pPr indent="290513"/>
            <a:r>
              <a:rPr lang="sr-Latn-CS" sz="2400" dirty="0" smtClean="0"/>
              <a:t>Малигни </a:t>
            </a:r>
            <a:r>
              <a:rPr lang="sr-Cyrl-RS" sz="2400" dirty="0" smtClean="0"/>
              <a:t>у </a:t>
            </a:r>
            <a:r>
              <a:rPr lang="sr-Latn-CS" sz="2400" dirty="0" smtClean="0"/>
              <a:t>2-3%  </a:t>
            </a:r>
            <a:endParaRPr lang="sr-Cyrl-RS" sz="2400" dirty="0" smtClean="0"/>
          </a:p>
          <a:p>
            <a:pPr indent="290513"/>
            <a:r>
              <a:rPr lang="sr-Latn-CS" sz="2400" dirty="0" smtClean="0"/>
              <a:t>Хормонски активни-</a:t>
            </a:r>
            <a:r>
              <a:rPr lang="sr-Cyrl-RS" sz="2400" dirty="0" smtClean="0"/>
              <a:t> л</a:t>
            </a:r>
            <a:r>
              <a:rPr lang="sr-Latn-CS" sz="2400" dirty="0" smtClean="0"/>
              <a:t>уче естрогене</a:t>
            </a:r>
            <a:endParaRPr lang="sr-Cyrl-RS" sz="2400" dirty="0" smtClean="0"/>
          </a:p>
          <a:p>
            <a:pPr indent="290513"/>
            <a:r>
              <a:rPr lang="sr-Cyrl-CS" sz="2400" dirty="0" smtClean="0"/>
              <a:t>Ту порекла ћелија строме примордијалних гонада</a:t>
            </a:r>
          </a:p>
          <a:p>
            <a:pPr indent="290513"/>
            <a:r>
              <a:rPr lang="sr-Cyrl-CS" sz="2400" dirty="0" smtClean="0"/>
              <a:t>У више од половине болесника јавља се пре 10. године, а описан је и код деце млађе од 2 године</a:t>
            </a:r>
          </a:p>
          <a:p>
            <a:pPr indent="290513"/>
            <a:endParaRPr lang="sr-Cyrl-CS" sz="2400" dirty="0" smtClean="0"/>
          </a:p>
          <a:p>
            <a:pPr indent="290513">
              <a:buNone/>
            </a:pPr>
            <a:endParaRPr lang="sr-Latn-CS" sz="2400" dirty="0" smtClean="0"/>
          </a:p>
          <a:p>
            <a:pPr indent="290513"/>
            <a:endParaRPr lang="en-GB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200" dirty="0" smtClean="0">
                <a:latin typeface="+mn-lt"/>
              </a:rPr>
              <a:t>Гонадотропин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независни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превремени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пубертет</a:t>
            </a:r>
            <a:endParaRPr lang="en-US" sz="3200" dirty="0">
              <a:latin typeface="+mn-lt"/>
            </a:endParaRPr>
          </a:p>
        </p:txBody>
      </p:sp>
    </p:spTree>
  </p:cSld>
  <p:clrMapOvr>
    <a:masterClrMapping/>
  </p:clrMapOvr>
  <p:transition advTm="3767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19263"/>
            <a:ext cx="8507288" cy="4411662"/>
          </a:xfrm>
        </p:spPr>
        <p:txBody>
          <a:bodyPr/>
          <a:lstStyle/>
          <a:p>
            <a:r>
              <a:rPr lang="sr-Latn-CS" sz="2800" b="1" dirty="0" smtClean="0"/>
              <a:t>G</a:t>
            </a:r>
            <a:r>
              <a:rPr lang="en-US" sz="2800" b="1" dirty="0" smtClean="0"/>
              <a:t>ranulosa</a:t>
            </a:r>
            <a:r>
              <a:rPr lang="sr-Latn-CS" sz="2800" b="1" dirty="0" smtClean="0"/>
              <a:t> cell Tu </a:t>
            </a:r>
            <a:r>
              <a:rPr lang="sr-Cyrl-CS" sz="2800" b="1" dirty="0" smtClean="0"/>
              <a:t>оваријума</a:t>
            </a:r>
          </a:p>
          <a:p>
            <a:r>
              <a:rPr lang="sr-Cyrl-CS" sz="2800" b="1" dirty="0" smtClean="0"/>
              <a:t>Клинички симптоми и знаци:</a:t>
            </a:r>
          </a:p>
          <a:p>
            <a:pPr indent="290513"/>
            <a:r>
              <a:rPr lang="sr-Cyrl-CS" sz="2800" dirty="0" smtClean="0"/>
              <a:t>брзи развој пубертетских промена</a:t>
            </a:r>
          </a:p>
          <a:p>
            <a:pPr indent="290513"/>
            <a:r>
              <a:rPr lang="sr-Cyrl-CS" sz="2800" dirty="0" smtClean="0"/>
              <a:t>убрзање раста</a:t>
            </a:r>
          </a:p>
          <a:p>
            <a:pPr indent="290513"/>
            <a:r>
              <a:rPr lang="sr-Cyrl-RS" sz="2800" dirty="0" smtClean="0"/>
              <a:t>ирегуларна или циклична вагинална крвављења</a:t>
            </a:r>
          </a:p>
          <a:p>
            <a:pPr indent="290513"/>
            <a:r>
              <a:rPr lang="sr-Cyrl-CS" sz="2800" dirty="0" smtClean="0"/>
              <a:t>изненадан бол у доњем делу трбуха</a:t>
            </a:r>
          </a:p>
          <a:p>
            <a:pPr indent="290513"/>
            <a:endParaRPr lang="sr-Cyrl-CS" sz="2800" dirty="0" smtClean="0"/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200" dirty="0" smtClean="0">
                <a:latin typeface="+mn-lt"/>
              </a:rPr>
              <a:t>Гонадотропин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независни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превремени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пубертет</a:t>
            </a:r>
            <a:endParaRPr lang="en-US" sz="3200" dirty="0">
              <a:latin typeface="+mn-lt"/>
            </a:endParaRPr>
          </a:p>
        </p:txBody>
      </p:sp>
    </p:spTree>
  </p:cSld>
  <p:clrMapOvr>
    <a:masterClrMapping/>
  </p:clrMapOvr>
  <p:transition advTm="2926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8488" cy="1295400"/>
          </a:xfrm>
        </p:spPr>
        <p:txBody>
          <a:bodyPr/>
          <a:lstStyle/>
          <a:p>
            <a:pPr algn="ctr"/>
            <a:r>
              <a:rPr lang="sr-Cyrl-RS" sz="3600" dirty="0" smtClean="0">
                <a:latin typeface="+mn-lt"/>
                <a:cs typeface="Times New Roman" pitchFamily="18" charset="0"/>
              </a:rPr>
              <a:t>Парцијални</a:t>
            </a:r>
            <a:r>
              <a:rPr lang="sr-Latn-RS" sz="36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600" dirty="0" smtClean="0">
                <a:latin typeface="+mn-lt"/>
                <a:cs typeface="Times New Roman" pitchFamily="18" charset="0"/>
              </a:rPr>
              <a:t>облици</a:t>
            </a:r>
            <a:r>
              <a:rPr lang="sr-Latn-RS" sz="36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600" dirty="0" smtClean="0">
                <a:latin typeface="+mn-lt"/>
                <a:cs typeface="Times New Roman" pitchFamily="18" charset="0"/>
              </a:rPr>
              <a:t>превременог</a:t>
            </a:r>
            <a:r>
              <a:rPr lang="sr-Latn-RS" sz="36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600" dirty="0" smtClean="0">
                <a:latin typeface="+mn-lt"/>
                <a:cs typeface="Times New Roman" pitchFamily="18" charset="0"/>
              </a:rPr>
              <a:t>пубертета</a:t>
            </a:r>
            <a:endParaRPr lang="en-GB" sz="36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80528" y="1340768"/>
            <a:ext cx="8949680" cy="4411662"/>
          </a:xfrm>
        </p:spPr>
        <p:txBody>
          <a:bodyPr/>
          <a:lstStyle/>
          <a:p>
            <a:pPr marL="722313" indent="-368300">
              <a:spcBef>
                <a:spcPts val="200"/>
              </a:spcBef>
            </a:pPr>
            <a:r>
              <a:rPr lang="sr-Cyrl-RS" sz="2800" b="1" dirty="0" smtClean="0">
                <a:cs typeface="Times New Roman" pitchFamily="18" charset="0"/>
              </a:rPr>
              <a:t>Прерана</a:t>
            </a:r>
            <a:r>
              <a:rPr lang="sr-Cyrl-CS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теларха</a:t>
            </a:r>
            <a:endParaRPr lang="sr-Latn-RS" sz="2800" b="1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r>
              <a:rPr lang="sr-Cyrl-RS" sz="2400" dirty="0" smtClean="0">
                <a:cs typeface="Times New Roman" pitchFamily="18" charset="0"/>
              </a:rPr>
              <a:t>Транзиторни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изоловани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пораст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дојки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код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девојчица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најчешће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током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прве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две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године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живота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код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неких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постоји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од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рођења</a:t>
            </a:r>
            <a:endParaRPr lang="sr-Latn-RS" sz="2400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r>
              <a:rPr lang="sr-Cyrl-RS" sz="2400" dirty="0" smtClean="0">
                <a:cs typeface="Times New Roman" pitchFamily="18" charset="0"/>
              </a:rPr>
              <a:t>Раст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дојки</a:t>
            </a:r>
            <a:r>
              <a:rPr lang="sr-Latn-RS" sz="2400" dirty="0" smtClean="0">
                <a:cs typeface="Times New Roman" pitchFamily="18" charset="0"/>
              </a:rPr>
              <a:t>- </a:t>
            </a:r>
            <a:r>
              <a:rPr lang="sr-Cyrl-RS" sz="2400" dirty="0" smtClean="0">
                <a:cs typeface="Times New Roman" pitchFamily="18" charset="0"/>
              </a:rPr>
              <a:t>једностран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или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обостран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са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цикличном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варијацијом</a:t>
            </a:r>
            <a:endParaRPr lang="sr-Latn-RS" sz="2400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r>
              <a:rPr lang="sr-Cyrl-RS" sz="2400" dirty="0" smtClean="0">
                <a:cs typeface="Times New Roman" pitchFamily="18" charset="0"/>
              </a:rPr>
              <a:t>Коштано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сазревање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линеарни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раст</a:t>
            </a:r>
            <a:r>
              <a:rPr lang="sr-Latn-RS" sz="2400" dirty="0" smtClean="0">
                <a:cs typeface="Times New Roman" pitchFamily="18" charset="0"/>
              </a:rPr>
              <a:t> –</a:t>
            </a:r>
            <a:r>
              <a:rPr lang="sr-Cyrl-RS" sz="2400" dirty="0" smtClean="0">
                <a:cs typeface="Times New Roman" pitchFamily="18" charset="0"/>
              </a:rPr>
              <a:t>нормални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или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благо убрзани </a:t>
            </a:r>
            <a:endParaRPr lang="sr-Latn-RS" sz="2400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r>
              <a:rPr lang="sr-Cyrl-RS" sz="2400" dirty="0" smtClean="0">
                <a:cs typeface="Times New Roman" pitchFamily="18" charset="0"/>
              </a:rPr>
              <a:t>Промене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регредирају у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току</a:t>
            </a:r>
            <a:r>
              <a:rPr lang="sr-Latn-CS" sz="2400" dirty="0" smtClean="0">
                <a:cs typeface="Times New Roman" pitchFamily="18" charset="0"/>
              </a:rPr>
              <a:t> 2 </a:t>
            </a:r>
            <a:r>
              <a:rPr lang="sr-Cyrl-RS" sz="2400" dirty="0" smtClean="0">
                <a:cs typeface="Times New Roman" pitchFamily="18" charset="0"/>
              </a:rPr>
              <a:t>године</a:t>
            </a:r>
            <a:r>
              <a:rPr lang="sr-Latn-C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може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перзистира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</a:t>
            </a:r>
            <a:r>
              <a:rPr lang="sr-Latn-CS" sz="2400" dirty="0" smtClean="0">
                <a:cs typeface="Times New Roman" pitchFamily="18" charset="0"/>
              </a:rPr>
              <a:t> 3-5</a:t>
            </a:r>
            <a:r>
              <a:rPr lang="sr-Cyrl-RS" sz="2400" dirty="0" smtClean="0">
                <a:cs typeface="Times New Roman" pitchFamily="18" charset="0"/>
              </a:rPr>
              <a:t> година</a:t>
            </a:r>
            <a:endParaRPr lang="sr-Latn-CS" sz="2400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055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8488" cy="1295400"/>
          </a:xfrm>
        </p:spPr>
        <p:txBody>
          <a:bodyPr/>
          <a:lstStyle/>
          <a:p>
            <a:pPr algn="ctr"/>
            <a:r>
              <a:rPr lang="sr-Cyrl-RS" sz="3600" dirty="0" smtClean="0">
                <a:latin typeface="+mn-lt"/>
                <a:cs typeface="Times New Roman" pitchFamily="18" charset="0"/>
              </a:rPr>
              <a:t>Парцијални</a:t>
            </a:r>
            <a:r>
              <a:rPr lang="sr-Latn-RS" sz="36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600" dirty="0" smtClean="0">
                <a:latin typeface="+mn-lt"/>
                <a:cs typeface="Times New Roman" pitchFamily="18" charset="0"/>
              </a:rPr>
              <a:t>облици</a:t>
            </a:r>
            <a:r>
              <a:rPr lang="sr-Latn-RS" sz="36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600" dirty="0" smtClean="0">
                <a:latin typeface="+mn-lt"/>
                <a:cs typeface="Times New Roman" pitchFamily="18" charset="0"/>
              </a:rPr>
              <a:t>превременог</a:t>
            </a:r>
            <a:r>
              <a:rPr lang="sr-Latn-RS" sz="36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600" dirty="0" smtClean="0">
                <a:latin typeface="+mn-lt"/>
                <a:cs typeface="Times New Roman" pitchFamily="18" charset="0"/>
              </a:rPr>
              <a:t>пубертета</a:t>
            </a:r>
            <a:endParaRPr lang="en-GB" sz="36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80528" y="1340768"/>
            <a:ext cx="8949680" cy="4411662"/>
          </a:xfrm>
        </p:spPr>
        <p:txBody>
          <a:bodyPr/>
          <a:lstStyle/>
          <a:p>
            <a:pPr marL="722313" indent="-368300">
              <a:spcBef>
                <a:spcPts val="200"/>
              </a:spcBef>
            </a:pPr>
            <a:r>
              <a:rPr lang="sr-Cyrl-RS" sz="2800" b="1" dirty="0" smtClean="0">
                <a:cs typeface="Times New Roman" pitchFamily="18" charset="0"/>
              </a:rPr>
              <a:t>Прерана</a:t>
            </a:r>
            <a:r>
              <a:rPr lang="sr-Cyrl-CS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теларха</a:t>
            </a:r>
            <a:endParaRPr lang="sr-Latn-RS" sz="2800" b="1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r>
              <a:rPr lang="sr-Cyrl-RS" sz="2400" dirty="0" smtClean="0">
                <a:cs typeface="Times New Roman" pitchFamily="18" charset="0"/>
              </a:rPr>
              <a:t>Концентрације</a:t>
            </a:r>
            <a:r>
              <a:rPr lang="sr-Latn-CS" sz="2400" dirty="0" smtClean="0">
                <a:cs typeface="Times New Roman" pitchFamily="18" charset="0"/>
              </a:rPr>
              <a:t> FSH/LH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Е</a:t>
            </a:r>
            <a:r>
              <a:rPr lang="sr-Latn-CS" sz="2400" dirty="0" smtClean="0">
                <a:cs typeface="Times New Roman" pitchFamily="18" charset="0"/>
              </a:rPr>
              <a:t>2- </a:t>
            </a:r>
            <a:r>
              <a:rPr lang="sr-Cyrl-RS" sz="2400" dirty="0" smtClean="0">
                <a:cs typeface="Times New Roman" pitchFamily="18" charset="0"/>
              </a:rPr>
              <a:t>у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складу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хронолошким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узрастом</a:t>
            </a:r>
            <a:endParaRPr lang="sr-Latn-CS" sz="2400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r>
              <a:rPr lang="sr-Cyrl-RS" sz="2400" dirty="0" smtClean="0">
                <a:cs typeface="Times New Roman" pitchFamily="18" charset="0"/>
              </a:rPr>
              <a:t>Ехо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мале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карлице</a:t>
            </a:r>
            <a:r>
              <a:rPr lang="sr-Latn-CS" sz="2400" dirty="0" smtClean="0">
                <a:cs typeface="Times New Roman" pitchFamily="18" charset="0"/>
              </a:rPr>
              <a:t>-</a:t>
            </a:r>
            <a:r>
              <a:rPr lang="sr-Cyrl-RS" sz="2400" dirty="0" smtClean="0">
                <a:cs typeface="Times New Roman" pitchFamily="18" charset="0"/>
              </a:rPr>
              <a:t>оваријуми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нормалне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величине</a:t>
            </a:r>
            <a:r>
              <a:rPr lang="sr-Latn-C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евентуално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цисте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малих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димензија</a:t>
            </a:r>
            <a:r>
              <a:rPr lang="sr-Latn-CS" sz="2400" dirty="0" smtClean="0">
                <a:cs typeface="Times New Roman" pitchFamily="18" charset="0"/>
              </a:rPr>
              <a:t> (&lt;9 </a:t>
            </a:r>
            <a:r>
              <a:rPr lang="sr-Cyrl-RS" sz="2400" dirty="0" smtClean="0">
                <a:cs typeface="Times New Roman" pitchFamily="18" charset="0"/>
              </a:rPr>
              <a:t>мм</a:t>
            </a:r>
            <a:r>
              <a:rPr lang="sr-Latn-CS" sz="2400" dirty="0" smtClean="0">
                <a:cs typeface="Times New Roman" pitchFamily="18" charset="0"/>
              </a:rPr>
              <a:t>)</a:t>
            </a:r>
          </a:p>
          <a:p>
            <a:pPr marL="722313" indent="-368300">
              <a:spcBef>
                <a:spcPts val="200"/>
              </a:spcBef>
            </a:pPr>
            <a:r>
              <a:rPr lang="sr-Cyrl-RS" sz="2400" dirty="0" smtClean="0">
                <a:cs typeface="Times New Roman" pitchFamily="18" charset="0"/>
              </a:rPr>
              <a:t>Бенигно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стање,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некада први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знак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правог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или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лажног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прераног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пубертета</a:t>
            </a:r>
            <a:endParaRPr lang="sr-Latn-CS" sz="2400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r>
              <a:rPr lang="sr-Cyrl-RS" sz="2400" dirty="0" smtClean="0">
                <a:cs typeface="Times New Roman" pitchFamily="18" charset="0"/>
              </a:rPr>
              <a:t>Годишњи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прираст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Latn-RS" sz="2400" dirty="0" smtClean="0">
                <a:cs typeface="Times New Roman" pitchFamily="18" charset="0"/>
              </a:rPr>
              <a:t>TV</a:t>
            </a:r>
            <a:r>
              <a:rPr lang="sr-Latn-CS" sz="2400" dirty="0" smtClean="0">
                <a:cs typeface="Times New Roman" pitchFamily="18" charset="0"/>
              </a:rPr>
              <a:t>&lt;7 </a:t>
            </a:r>
            <a:r>
              <a:rPr lang="sr-Cyrl-RS" sz="2400" dirty="0" smtClean="0">
                <a:cs typeface="Times New Roman" pitchFamily="18" charset="0"/>
              </a:rPr>
              <a:t>цм</a:t>
            </a:r>
            <a:r>
              <a:rPr lang="sr-Latn-C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менарха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наступа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уобичајено</a:t>
            </a:r>
            <a:endParaRPr lang="sr-Latn-CS" sz="2400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r>
              <a:rPr lang="sr-Cyrl-RS" sz="2400" dirty="0" smtClean="0">
                <a:cs typeface="Times New Roman" pitchFamily="18" charset="0"/>
              </a:rPr>
              <a:t>Приступ</a:t>
            </a:r>
            <a:r>
              <a:rPr lang="sr-Latn-CS" sz="2400" dirty="0" smtClean="0">
                <a:cs typeface="Times New Roman" pitchFamily="18" charset="0"/>
              </a:rPr>
              <a:t>: </a:t>
            </a:r>
            <a:r>
              <a:rPr lang="sr-Cyrl-RS" sz="2400" dirty="0" smtClean="0">
                <a:cs typeface="Times New Roman" pitchFamily="18" charset="0"/>
              </a:rPr>
              <a:t>праћење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клиничког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стања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детета</a:t>
            </a:r>
            <a:endParaRPr lang="sr-Latn-CS" sz="2400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451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600" dirty="0" smtClean="0">
                <a:latin typeface="+mn-lt"/>
                <a:cs typeface="Times New Roman" pitchFamily="18" charset="0"/>
              </a:rPr>
              <a:t>Парцијални</a:t>
            </a:r>
            <a:r>
              <a:rPr lang="sr-Latn-RS" sz="36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600" dirty="0" smtClean="0">
                <a:latin typeface="+mn-lt"/>
                <a:cs typeface="Times New Roman" pitchFamily="18" charset="0"/>
              </a:rPr>
              <a:t>облици</a:t>
            </a:r>
            <a:r>
              <a:rPr lang="sr-Latn-RS" sz="36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600" dirty="0" smtClean="0">
                <a:latin typeface="+mn-lt"/>
                <a:cs typeface="Times New Roman" pitchFamily="18" charset="0"/>
              </a:rPr>
              <a:t>превременог</a:t>
            </a:r>
            <a:r>
              <a:rPr lang="sr-Latn-RS" sz="36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600" dirty="0" smtClean="0">
                <a:latin typeface="+mn-lt"/>
                <a:cs typeface="Times New Roman" pitchFamily="18" charset="0"/>
              </a:rPr>
              <a:t>пубертета</a:t>
            </a:r>
            <a:endParaRPr lang="en-GB" sz="36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411662"/>
          </a:xfrm>
        </p:spPr>
        <p:txBody>
          <a:bodyPr/>
          <a:lstStyle/>
          <a:p>
            <a:r>
              <a:rPr lang="sr-Cyrl-RS" sz="2800" b="1" dirty="0" smtClean="0">
                <a:cs typeface="Times New Roman" pitchFamily="18" charset="0"/>
              </a:rPr>
              <a:t>Прерана</a:t>
            </a:r>
            <a:r>
              <a:rPr lang="sr-Latn-RS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адренарха</a:t>
            </a:r>
            <a:endParaRPr lang="sr-Latn-RS" sz="2800" b="1" dirty="0" smtClean="0">
              <a:cs typeface="Times New Roman" pitchFamily="18" charset="0"/>
            </a:endParaRPr>
          </a:p>
          <a:p>
            <a:r>
              <a:rPr lang="sr-Cyrl-RS" sz="2300" dirty="0" smtClean="0">
                <a:cs typeface="Times New Roman" pitchFamily="18" charset="0"/>
              </a:rPr>
              <a:t>Појава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аксиларне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или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пубичне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длакавости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пре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осме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године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у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девојчица</a:t>
            </a:r>
            <a:r>
              <a:rPr lang="en-GB" sz="2300" dirty="0" smtClean="0">
                <a:cs typeface="Times New Roman" pitchFamily="18" charset="0"/>
              </a:rPr>
              <a:t>, </a:t>
            </a:r>
            <a:r>
              <a:rPr lang="sr-Cyrl-RS" sz="2300" dirty="0" smtClean="0">
                <a:cs typeface="Times New Roman" pitchFamily="18" charset="0"/>
              </a:rPr>
              <a:t>односно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пре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девете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године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у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дечака</a:t>
            </a:r>
            <a:r>
              <a:rPr lang="en-GB" sz="2300" dirty="0" smtClean="0">
                <a:cs typeface="Times New Roman" pitchFamily="18" charset="0"/>
              </a:rPr>
              <a:t>, </a:t>
            </a:r>
            <a:r>
              <a:rPr lang="sr-Cyrl-RS" sz="2300" dirty="0" smtClean="0">
                <a:cs typeface="Times New Roman" pitchFamily="18" charset="0"/>
              </a:rPr>
              <a:t>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без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других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знакова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пубертета</a:t>
            </a:r>
            <a:r>
              <a:rPr lang="en-GB" sz="2300" dirty="0" smtClean="0">
                <a:cs typeface="Times New Roman" pitchFamily="18" charset="0"/>
              </a:rPr>
              <a:t>. </a:t>
            </a:r>
            <a:endParaRPr lang="sr-Latn-RS" sz="2300" dirty="0" smtClean="0">
              <a:cs typeface="Times New Roman" pitchFamily="18" charset="0"/>
            </a:endParaRPr>
          </a:p>
          <a:p>
            <a:r>
              <a:rPr lang="sr-Cyrl-RS" sz="2300" dirty="0" smtClean="0">
                <a:cs typeface="Times New Roman" pitchFamily="18" charset="0"/>
              </a:rPr>
              <a:t>Последица</a:t>
            </a:r>
            <a:r>
              <a:rPr lang="sr-Latn-RS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преране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матурације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адреналних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жлезда</a:t>
            </a:r>
            <a:r>
              <a:rPr lang="en-GB" sz="2300" dirty="0" smtClean="0">
                <a:cs typeface="Times New Roman" pitchFamily="18" charset="0"/>
              </a:rPr>
              <a:t> (</a:t>
            </a:r>
            <a:r>
              <a:rPr lang="sr-Cyrl-RS" sz="2300" dirty="0" smtClean="0">
                <a:cs typeface="Times New Roman" pitchFamily="18" charset="0"/>
              </a:rPr>
              <a:t>пубертет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надбубрежних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жлезда</a:t>
            </a:r>
            <a:r>
              <a:rPr lang="en-GB" sz="2300" dirty="0" smtClean="0">
                <a:cs typeface="Times New Roman" pitchFamily="18" charset="0"/>
              </a:rPr>
              <a:t>), </a:t>
            </a:r>
            <a:r>
              <a:rPr lang="sr-Cyrl-RS" sz="2300" dirty="0" smtClean="0">
                <a:cs typeface="Times New Roman" pitchFamily="18" charset="0"/>
              </a:rPr>
              <a:t>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самим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тим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повећање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адреналне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продукције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дехидроепиандростерон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сулфата</a:t>
            </a:r>
            <a:r>
              <a:rPr lang="en-GB" sz="2300" dirty="0" smtClean="0">
                <a:cs typeface="Times New Roman" pitchFamily="18" charset="0"/>
              </a:rPr>
              <a:t> (DHEAS), </a:t>
            </a:r>
            <a:r>
              <a:rPr lang="sr-Cyrl-RS" sz="2300" dirty="0" smtClean="0">
                <a:cs typeface="Times New Roman" pitchFamily="18" charset="0"/>
              </a:rPr>
              <a:t>андростендиона</a:t>
            </a:r>
            <a:r>
              <a:rPr lang="en-GB" sz="2300" dirty="0" smtClean="0">
                <a:cs typeface="Times New Roman" pitchFamily="18" charset="0"/>
              </a:rPr>
              <a:t>, 17-</a:t>
            </a:r>
            <a:r>
              <a:rPr lang="sr-Cyrl-RS" sz="2300" dirty="0" smtClean="0">
                <a:cs typeface="Times New Roman" pitchFamily="18" charset="0"/>
              </a:rPr>
              <a:t>хидроксипрогестерона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и</a:t>
            </a:r>
            <a:r>
              <a:rPr lang="en-GB" sz="2300" dirty="0" smtClean="0">
                <a:cs typeface="Times New Roman" pitchFamily="18" charset="0"/>
              </a:rPr>
              <a:t> 17-</a:t>
            </a:r>
            <a:r>
              <a:rPr lang="sr-Cyrl-RS" sz="2300" dirty="0" smtClean="0">
                <a:cs typeface="Times New Roman" pitchFamily="18" charset="0"/>
              </a:rPr>
              <a:t>хидроксипрегненолона</a:t>
            </a:r>
            <a:r>
              <a:rPr lang="en-GB" sz="2300" dirty="0" smtClean="0">
                <a:cs typeface="Times New Roman" pitchFamily="18" charset="0"/>
              </a:rPr>
              <a:t>. </a:t>
            </a:r>
            <a:endParaRPr lang="sr-Latn-RS" sz="2300" dirty="0" smtClean="0">
              <a:cs typeface="Times New Roman" pitchFamily="18" charset="0"/>
            </a:endParaRPr>
          </a:p>
          <a:p>
            <a:r>
              <a:rPr lang="sr-Cyrl-RS" sz="2300" dirty="0" smtClean="0">
                <a:cs typeface="Times New Roman" pitchFamily="18" charset="0"/>
              </a:rPr>
              <a:t>Коштана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матурација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одговара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хронолошком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узрасту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или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је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лако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убрзана</a:t>
            </a:r>
            <a:r>
              <a:rPr lang="en-GB" sz="2300" dirty="0" smtClean="0">
                <a:cs typeface="Times New Roman" pitchFamily="18" charset="0"/>
              </a:rPr>
              <a:t>. </a:t>
            </a:r>
            <a:endParaRPr lang="sr-Latn-RS" sz="2300" dirty="0" smtClean="0">
              <a:cs typeface="Times New Roman" pitchFamily="18" charset="0"/>
            </a:endParaRPr>
          </a:p>
          <a:p>
            <a:r>
              <a:rPr lang="sr-Cyrl-RS" sz="2300" dirty="0" smtClean="0">
                <a:cs typeface="Times New Roman" pitchFamily="18" charset="0"/>
              </a:rPr>
              <a:t>Терапија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није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потребна</a:t>
            </a:r>
            <a:r>
              <a:rPr lang="en-GB" sz="2300" dirty="0" smtClean="0">
                <a:cs typeface="Times New Roman" pitchFamily="18" charset="0"/>
              </a:rPr>
              <a:t>, </a:t>
            </a:r>
            <a:r>
              <a:rPr lang="sr-Cyrl-RS" sz="2300" dirty="0" smtClean="0">
                <a:cs typeface="Times New Roman" pitchFamily="18" charset="0"/>
              </a:rPr>
              <a:t>али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је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неопходно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даље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праћење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р</a:t>
            </a:r>
            <a:r>
              <a:rPr lang="en-GB" sz="2300" dirty="0" smtClean="0">
                <a:cs typeface="Times New Roman" pitchFamily="18" charset="0"/>
              </a:rPr>
              <a:t>a</a:t>
            </a:r>
            <a:r>
              <a:rPr lang="sr-Cyrl-RS" sz="2300" dirty="0" smtClean="0">
                <a:cs typeface="Times New Roman" pitchFamily="18" charset="0"/>
              </a:rPr>
              <a:t>ст</a:t>
            </a:r>
            <a:r>
              <a:rPr lang="en-GB" sz="2300" dirty="0" smtClean="0">
                <a:cs typeface="Times New Roman" pitchFamily="18" charset="0"/>
              </a:rPr>
              <a:t>a, </a:t>
            </a:r>
            <a:r>
              <a:rPr lang="sr-Cyrl-RS" sz="2300" dirty="0" smtClean="0">
                <a:cs typeface="Times New Roman" pitchFamily="18" charset="0"/>
              </a:rPr>
              <a:t>р</a:t>
            </a:r>
            <a:r>
              <a:rPr lang="en-GB" sz="2300" dirty="0" smtClean="0">
                <a:cs typeface="Times New Roman" pitchFamily="18" charset="0"/>
              </a:rPr>
              <a:t>a</a:t>
            </a:r>
            <a:r>
              <a:rPr lang="sr-Cyrl-RS" sz="2300" dirty="0" smtClean="0">
                <a:cs typeface="Times New Roman" pitchFamily="18" charset="0"/>
              </a:rPr>
              <a:t>звој</a:t>
            </a:r>
            <a:r>
              <a:rPr lang="en-GB" sz="2300" dirty="0" smtClean="0">
                <a:cs typeface="Times New Roman" pitchFamily="18" charset="0"/>
              </a:rPr>
              <a:t>a </a:t>
            </a:r>
            <a:r>
              <a:rPr lang="sr-Cyrl-RS" sz="2300" dirty="0" smtClean="0">
                <a:cs typeface="Times New Roman" pitchFamily="18" charset="0"/>
              </a:rPr>
              <a:t>и</a:t>
            </a:r>
            <a:r>
              <a:rPr lang="en-GB" sz="2300" dirty="0" smtClean="0">
                <a:cs typeface="Times New Roman" pitchFamily="18" charset="0"/>
              </a:rPr>
              <a:t> a</a:t>
            </a:r>
            <a:r>
              <a:rPr lang="sr-Cyrl-RS" sz="2300" dirty="0" smtClean="0">
                <a:cs typeface="Times New Roman" pitchFamily="18" charset="0"/>
              </a:rPr>
              <a:t>дрен</a:t>
            </a:r>
            <a:r>
              <a:rPr lang="en-GB" sz="2300" dirty="0" smtClean="0">
                <a:cs typeface="Times New Roman" pitchFamily="18" charset="0"/>
              </a:rPr>
              <a:t>a</a:t>
            </a:r>
            <a:r>
              <a:rPr lang="sr-Cyrl-RS" sz="2300" dirty="0" smtClean="0">
                <a:cs typeface="Times New Roman" pitchFamily="18" charset="0"/>
              </a:rPr>
              <a:t>лне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функције</a:t>
            </a:r>
            <a:r>
              <a:rPr lang="en-GB" sz="2300" dirty="0" smtClean="0">
                <a:cs typeface="Times New Roman" pitchFamily="18" charset="0"/>
              </a:rPr>
              <a:t> .</a:t>
            </a:r>
            <a:endParaRPr lang="en-GB" sz="2300" dirty="0">
              <a:cs typeface="Times New Roman" pitchFamily="18" charset="0"/>
            </a:endParaRPr>
          </a:p>
        </p:txBody>
      </p:sp>
    </p:spTree>
  </p:cSld>
  <p:clrMapOvr>
    <a:masterClrMapping/>
  </p:clrMapOvr>
  <p:transition advTm="4539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411662"/>
          </a:xfrm>
        </p:spPr>
        <p:txBody>
          <a:bodyPr/>
          <a:lstStyle/>
          <a:p>
            <a:r>
              <a:rPr lang="sr-Cyrl-RS" sz="2800" b="1" dirty="0" smtClean="0">
                <a:cs typeface="Times New Roman" pitchFamily="18" charset="0"/>
              </a:rPr>
              <a:t>Прерана</a:t>
            </a:r>
            <a:r>
              <a:rPr lang="sr-Latn-RS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менарха</a:t>
            </a:r>
            <a:endParaRPr lang="sr-Latn-RS" sz="2800" b="1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Ретка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појава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обично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јављају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једно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три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крвављења</a:t>
            </a:r>
            <a:r>
              <a:rPr lang="en-GB" sz="2400" dirty="0" smtClean="0">
                <a:cs typeface="Times New Roman" pitchFamily="18" charset="0"/>
              </a:rPr>
              <a:t>.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en-GB" sz="2400" dirty="0" smtClean="0">
                <a:cs typeface="Times New Roman" pitchFamily="18" charset="0"/>
              </a:rPr>
              <a:t>LH i FSH</a:t>
            </a:r>
            <a:r>
              <a:rPr lang="sr-Latn-RS" sz="2400" dirty="0" smtClean="0">
                <a:cs typeface="Times New Roman" pitchFamily="18" charset="0"/>
              </a:rPr>
              <a:t>- </a:t>
            </a:r>
            <a:r>
              <a:rPr lang="sr-Cyrl-RS" sz="2400" dirty="0" smtClean="0">
                <a:cs typeface="Times New Roman" pitchFamily="18" charset="0"/>
              </a:rPr>
              <a:t>нормални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естрогени</a:t>
            </a:r>
            <a:r>
              <a:rPr lang="sr-Latn-RS" sz="2400" dirty="0" smtClean="0">
                <a:cs typeface="Times New Roman" pitchFamily="18" charset="0"/>
              </a:rPr>
              <a:t>-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благо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повишени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Ехо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оваријума</a:t>
            </a:r>
            <a:r>
              <a:rPr lang="sr-Latn-RS" sz="2400" dirty="0" smtClean="0">
                <a:cs typeface="Times New Roman" pitchFamily="18" charset="0"/>
              </a:rPr>
              <a:t>: </a:t>
            </a:r>
            <a:r>
              <a:rPr lang="sr-Cyrl-RS" sz="2400" dirty="0" smtClean="0">
                <a:cs typeface="Times New Roman" pitchFamily="18" charset="0"/>
              </a:rPr>
              <a:t>често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фоликуларне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цисте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Latn-RS" sz="2400" dirty="0" smtClean="0">
                <a:cs typeface="Times New Roman" pitchFamily="18" charset="0"/>
              </a:rPr>
              <a:t>Dif. dg.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инфекције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страна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тела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вагине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поремећаје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хемостазе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пролапс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уретре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тумори</a:t>
            </a:r>
            <a:r>
              <a:rPr lang="en-GB" sz="2400" dirty="0" smtClean="0">
                <a:cs typeface="Times New Roman" pitchFamily="18" charset="0"/>
              </a:rPr>
              <a:t>. 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Терапија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није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потр</a:t>
            </a:r>
            <a:r>
              <a:rPr lang="en-GB" sz="2400" dirty="0" smtClean="0">
                <a:cs typeface="Times New Roman" pitchFamily="18" charset="0"/>
              </a:rPr>
              <a:t>e</a:t>
            </a:r>
            <a:r>
              <a:rPr lang="sr-Cyrl-RS" sz="2400" dirty="0" smtClean="0">
                <a:cs typeface="Times New Roman" pitchFamily="18" charset="0"/>
              </a:rPr>
              <a:t>бна</a:t>
            </a:r>
            <a:r>
              <a:rPr lang="en-GB" sz="2400" dirty="0" smtClean="0">
                <a:cs typeface="Times New Roman" pitchFamily="18" charset="0"/>
              </a:rPr>
              <a:t>. </a:t>
            </a:r>
            <a:endParaRPr lang="en-GB" sz="2400" b="1" dirty="0">
              <a:cs typeface="Times New Roman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200" dirty="0" smtClean="0">
                <a:latin typeface="Candara" pitchFamily="34" charset="0"/>
                <a:cs typeface="Times New Roman" pitchFamily="18" charset="0"/>
              </a:rPr>
              <a:t>Парцијални</a:t>
            </a:r>
            <a:r>
              <a:rPr lang="sr-Latn-RS" sz="3200" dirty="0" smtClean="0">
                <a:latin typeface="Candara" pitchFamily="34" charset="0"/>
                <a:cs typeface="Times New Roman" pitchFamily="18" charset="0"/>
              </a:rPr>
              <a:t> </a:t>
            </a:r>
            <a:r>
              <a:rPr lang="sr-Cyrl-RS" sz="3200" dirty="0" smtClean="0">
                <a:latin typeface="Candara" pitchFamily="34" charset="0"/>
                <a:cs typeface="Times New Roman" pitchFamily="18" charset="0"/>
              </a:rPr>
              <a:t>облици</a:t>
            </a:r>
            <a:r>
              <a:rPr lang="sr-Latn-RS" sz="3200" dirty="0" smtClean="0">
                <a:latin typeface="Candara" pitchFamily="34" charset="0"/>
                <a:cs typeface="Times New Roman" pitchFamily="18" charset="0"/>
              </a:rPr>
              <a:t> </a:t>
            </a:r>
            <a:r>
              <a:rPr lang="sr-Cyrl-RS" sz="3200" dirty="0" smtClean="0">
                <a:latin typeface="Candara" pitchFamily="34" charset="0"/>
                <a:cs typeface="Times New Roman" pitchFamily="18" charset="0"/>
              </a:rPr>
              <a:t>превременог</a:t>
            </a:r>
            <a:r>
              <a:rPr lang="sr-Latn-RS" sz="3200" dirty="0" smtClean="0">
                <a:latin typeface="Candara" pitchFamily="34" charset="0"/>
                <a:cs typeface="Times New Roman" pitchFamily="18" charset="0"/>
              </a:rPr>
              <a:t> </a:t>
            </a:r>
            <a:r>
              <a:rPr lang="sr-Cyrl-RS" sz="3200" dirty="0" smtClean="0">
                <a:latin typeface="Candara" pitchFamily="34" charset="0"/>
                <a:cs typeface="Times New Roman" pitchFamily="18" charset="0"/>
              </a:rPr>
              <a:t>пубертета</a:t>
            </a:r>
            <a:endParaRPr lang="en-GB" sz="3200" dirty="0">
              <a:latin typeface="Candar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956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+mn-lt"/>
              </a:rPr>
              <a:t>Други поремећаји у пубертету</a:t>
            </a:r>
            <a:br>
              <a:rPr lang="sr-Cyrl-RS" dirty="0" smtClean="0">
                <a:latin typeface="+mn-lt"/>
              </a:rPr>
            </a:br>
            <a:r>
              <a:rPr lang="sr-Cyrl-RS" dirty="0" smtClean="0">
                <a:latin typeface="+mn-lt"/>
              </a:rPr>
              <a:t>Адолесцентна гинекомастија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373616" cy="4411662"/>
          </a:xfrm>
        </p:spPr>
        <p:txBody>
          <a:bodyPr/>
          <a:lstStyle/>
          <a:p>
            <a:r>
              <a:rPr lang="sr-Cyrl-RS" sz="2200" dirty="0" smtClean="0">
                <a:cs typeface="Times New Roman" pitchFamily="18" charset="0"/>
              </a:rPr>
              <a:t>Физиолошко увећање жлезданог ткива дојки код дечака</a:t>
            </a:r>
          </a:p>
          <a:p>
            <a:r>
              <a:rPr lang="sr-Cyrl-RS" sz="2200" dirty="0" smtClean="0">
                <a:cs typeface="Times New Roman" pitchFamily="18" charset="0"/>
              </a:rPr>
              <a:t>У узрасту између 10 и 16 година, највећа инциденца у 14. години- 40% дечака</a:t>
            </a:r>
          </a:p>
          <a:p>
            <a:r>
              <a:rPr lang="sr-Cyrl-RS" sz="2200" dirty="0" smtClean="0">
                <a:cs typeface="Times New Roman" pitchFamily="18" charset="0"/>
              </a:rPr>
              <a:t>Унилатерална, симетрична и асиметрична</a:t>
            </a:r>
          </a:p>
          <a:p>
            <a:pPr>
              <a:spcAft>
                <a:spcPts val="600"/>
              </a:spcAft>
            </a:pPr>
            <a:r>
              <a:rPr lang="sr-Cyrl-RS" sz="2200" b="1" dirty="0" smtClean="0"/>
              <a:t>Апсолутни</a:t>
            </a:r>
            <a:r>
              <a:rPr lang="sl-SI" sz="2200" b="1" dirty="0" smtClean="0"/>
              <a:t> </a:t>
            </a:r>
            <a:r>
              <a:rPr lang="sr-Cyrl-RS" sz="2200" b="1" dirty="0" smtClean="0"/>
              <a:t>или</a:t>
            </a:r>
            <a:r>
              <a:rPr lang="sl-SI" sz="2200" b="1" dirty="0" smtClean="0"/>
              <a:t> </a:t>
            </a:r>
            <a:r>
              <a:rPr lang="sr-Cyrl-RS" sz="2200" b="1" dirty="0" smtClean="0"/>
              <a:t>релативни</a:t>
            </a:r>
            <a:r>
              <a:rPr lang="sl-SI" sz="2200" b="1" dirty="0" smtClean="0"/>
              <a:t> </a:t>
            </a:r>
            <a:r>
              <a:rPr lang="sr-Cyrl-RS" sz="2200" b="1" dirty="0" smtClean="0"/>
              <a:t>дефицит</a:t>
            </a:r>
            <a:r>
              <a:rPr lang="sl-SI" sz="2200" b="1" dirty="0" smtClean="0"/>
              <a:t> </a:t>
            </a:r>
            <a:r>
              <a:rPr lang="sr-Cyrl-RS" sz="2200" b="1" dirty="0" smtClean="0"/>
              <a:t>тестостерона</a:t>
            </a:r>
            <a:r>
              <a:rPr lang="sl-SI" sz="2200" b="1" dirty="0" smtClean="0"/>
              <a:t>:</a:t>
            </a:r>
          </a:p>
          <a:p>
            <a:pPr marL="1090613" indent="-457200">
              <a:spcAft>
                <a:spcPts val="600"/>
              </a:spcAft>
              <a:buAutoNum type="arabicPeriod"/>
            </a:pPr>
            <a:r>
              <a:rPr lang="sr-Cyrl-RS" sz="2200" dirty="0" smtClean="0"/>
              <a:t>Дефицит</a:t>
            </a:r>
            <a:r>
              <a:rPr lang="sl-SI" sz="2200" dirty="0" smtClean="0"/>
              <a:t> </a:t>
            </a:r>
            <a:r>
              <a:rPr lang="sr-Cyrl-RS" sz="2200" dirty="0" smtClean="0"/>
              <a:t>тестостерона</a:t>
            </a:r>
            <a:r>
              <a:rPr lang="sl-SI" sz="2200" dirty="0" smtClean="0"/>
              <a:t> </a:t>
            </a:r>
            <a:r>
              <a:rPr lang="sr-Cyrl-RS" sz="2200" dirty="0" smtClean="0"/>
              <a:t>или</a:t>
            </a:r>
            <a:r>
              <a:rPr lang="sl-SI" sz="2200" dirty="0" smtClean="0"/>
              <a:t> </a:t>
            </a:r>
            <a:r>
              <a:rPr lang="sr-Cyrl-RS" sz="2200" dirty="0" smtClean="0"/>
              <a:t>резистенција</a:t>
            </a:r>
            <a:r>
              <a:rPr lang="sl-SI" sz="2200" dirty="0" smtClean="0"/>
              <a:t> </a:t>
            </a:r>
            <a:r>
              <a:rPr lang="sr-Cyrl-RS" sz="2200" dirty="0" smtClean="0"/>
              <a:t>на</a:t>
            </a:r>
            <a:r>
              <a:rPr lang="sl-SI" sz="2200" dirty="0" smtClean="0"/>
              <a:t> </a:t>
            </a:r>
            <a:r>
              <a:rPr lang="sr-Cyrl-RS" sz="2200" dirty="0" smtClean="0"/>
              <a:t>тестостерон</a:t>
            </a:r>
          </a:p>
          <a:p>
            <a:pPr marL="1090613" indent="-457200">
              <a:spcAft>
                <a:spcPts val="600"/>
              </a:spcAft>
              <a:buAutoNum type="arabicPeriod"/>
            </a:pPr>
            <a:r>
              <a:rPr lang="sr-Cyrl-RS" sz="2200" dirty="0" smtClean="0"/>
              <a:t>Пораст</a:t>
            </a:r>
            <a:r>
              <a:rPr lang="sl-SI" sz="2200" dirty="0" smtClean="0"/>
              <a:t> </a:t>
            </a:r>
            <a:r>
              <a:rPr lang="sr-Cyrl-RS" sz="2200" dirty="0" smtClean="0"/>
              <a:t>продукције</a:t>
            </a:r>
            <a:r>
              <a:rPr lang="sl-SI" sz="2200" dirty="0" smtClean="0"/>
              <a:t> </a:t>
            </a:r>
            <a:r>
              <a:rPr lang="sr-Cyrl-RS" sz="2200" dirty="0" smtClean="0"/>
              <a:t>естрогена</a:t>
            </a:r>
            <a:r>
              <a:rPr lang="sl-SI" sz="2200" dirty="0" smtClean="0"/>
              <a:t> 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ароматизације</a:t>
            </a:r>
            <a:r>
              <a:rPr lang="en-US" sz="2200" dirty="0" smtClean="0"/>
              <a:t> </a:t>
            </a:r>
            <a:r>
              <a:rPr lang="sr-Cyrl-RS" sz="2200" dirty="0" smtClean="0"/>
              <a:t>андрогена</a:t>
            </a:r>
          </a:p>
          <a:p>
            <a:pPr marL="1090613" indent="-457200">
              <a:spcAft>
                <a:spcPts val="600"/>
              </a:spcAft>
              <a:buAutoNum type="arabicPeriod"/>
            </a:pPr>
            <a:r>
              <a:rPr lang="sr-Cyrl-RS" sz="2200" dirty="0" smtClean="0"/>
              <a:t>Пораст</a:t>
            </a:r>
            <a:r>
              <a:rPr lang="sl-SI" sz="2200" dirty="0" smtClean="0"/>
              <a:t> </a:t>
            </a:r>
            <a:r>
              <a:rPr lang="sr-Cyrl-RS" sz="2200" dirty="0" smtClean="0"/>
              <a:t>субстрата</a:t>
            </a:r>
            <a:r>
              <a:rPr lang="sl-SI" sz="2200" dirty="0" smtClean="0"/>
              <a:t> 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периферну</a:t>
            </a:r>
            <a:r>
              <a:rPr lang="en-US" sz="2200" dirty="0" smtClean="0"/>
              <a:t> </a:t>
            </a:r>
            <a:r>
              <a:rPr lang="sr-Cyrl-RS" sz="2200" dirty="0" smtClean="0"/>
              <a:t>ароматизацију</a:t>
            </a:r>
            <a:r>
              <a:rPr lang="sl-SI" sz="2200" dirty="0" smtClean="0"/>
              <a:t> </a:t>
            </a:r>
            <a:r>
              <a:rPr lang="sr-Cyrl-RS" sz="2200" dirty="0" smtClean="0"/>
              <a:t>андрогена</a:t>
            </a:r>
            <a:r>
              <a:rPr lang="sl-SI" sz="2200" dirty="0" smtClean="0"/>
              <a:t> </a:t>
            </a:r>
            <a:endParaRPr lang="sr-Cyrl-RS" sz="2200" dirty="0" smtClean="0"/>
          </a:p>
          <a:p>
            <a:pPr marL="1090613" indent="-457200">
              <a:spcAft>
                <a:spcPts val="600"/>
              </a:spcAft>
              <a:buAutoNum type="arabicPeriod"/>
            </a:pPr>
            <a:r>
              <a:rPr lang="sr-Cyrl-RS" sz="2200" dirty="0" smtClean="0"/>
              <a:t>Употреба</a:t>
            </a:r>
            <a:r>
              <a:rPr lang="sl-SI" sz="2200" dirty="0" smtClean="0"/>
              <a:t> </a:t>
            </a:r>
            <a:r>
              <a:rPr lang="sr-Cyrl-RS" sz="2200" dirty="0" smtClean="0"/>
              <a:t>фармаколошких</a:t>
            </a:r>
            <a:r>
              <a:rPr lang="sl-SI" sz="2200" dirty="0" smtClean="0"/>
              <a:t> </a:t>
            </a:r>
            <a:r>
              <a:rPr lang="sr-Cyrl-RS" sz="2200" dirty="0" smtClean="0"/>
              <a:t>супстанци</a:t>
            </a:r>
            <a:r>
              <a:rPr lang="sl-SI" sz="2200" dirty="0" smtClean="0"/>
              <a:t> </a:t>
            </a:r>
            <a:r>
              <a:rPr lang="sr-Cyrl-RS" sz="2200" dirty="0" smtClean="0"/>
              <a:t>које</a:t>
            </a:r>
            <a:r>
              <a:rPr lang="sl-SI" sz="2200" dirty="0" smtClean="0"/>
              <a:t>  </a:t>
            </a:r>
            <a:r>
              <a:rPr lang="sr-Cyrl-RS" sz="2200" dirty="0" smtClean="0"/>
              <a:t>мењају</a:t>
            </a:r>
            <a:r>
              <a:rPr lang="sl-SI" sz="2200" dirty="0" smtClean="0"/>
              <a:t>  </a:t>
            </a:r>
            <a:r>
              <a:rPr lang="sr-Cyrl-RS" sz="2200" dirty="0" smtClean="0"/>
              <a:t>метаболизам</a:t>
            </a:r>
            <a:r>
              <a:rPr lang="sl-SI" sz="2200" dirty="0" smtClean="0"/>
              <a:t> </a:t>
            </a:r>
            <a:r>
              <a:rPr lang="sr-Cyrl-RS" sz="2200" dirty="0" smtClean="0"/>
              <a:t>полних</a:t>
            </a:r>
            <a:r>
              <a:rPr lang="sl-SI" sz="2200" dirty="0" smtClean="0"/>
              <a:t> </a:t>
            </a:r>
            <a:r>
              <a:rPr lang="sr-Cyrl-RS" sz="2200" dirty="0" smtClean="0"/>
              <a:t>хормона</a:t>
            </a:r>
          </a:p>
          <a:p>
            <a:pPr>
              <a:spcAft>
                <a:spcPts val="600"/>
              </a:spcAft>
            </a:pPr>
            <a:r>
              <a:rPr lang="sr-Cyrl-RS" sz="2200" dirty="0" smtClean="0"/>
              <a:t>Диференцијална дијагноза: липомастија</a:t>
            </a:r>
            <a:r>
              <a:rPr lang="sl-SI" sz="2200" dirty="0" smtClean="0"/>
              <a:t>, </a:t>
            </a:r>
            <a:r>
              <a:rPr lang="sr-Cyrl-RS" sz="2200" dirty="0" smtClean="0"/>
              <a:t>тумори</a:t>
            </a:r>
            <a:r>
              <a:rPr lang="sl-SI" sz="2200" dirty="0" smtClean="0"/>
              <a:t> </a:t>
            </a:r>
            <a:r>
              <a:rPr lang="sr-Cyrl-RS" sz="2200" dirty="0" smtClean="0"/>
              <a:t>дојке</a:t>
            </a:r>
            <a:r>
              <a:rPr lang="sl-SI" sz="2200" dirty="0" smtClean="0"/>
              <a:t>, Klinefelter</a:t>
            </a:r>
            <a:r>
              <a:rPr lang="sr-Cyrl-RS" sz="2200" dirty="0" smtClean="0"/>
              <a:t>-ов</a:t>
            </a:r>
            <a:r>
              <a:rPr lang="sl-SI" sz="2200" dirty="0" smtClean="0"/>
              <a:t> </a:t>
            </a:r>
            <a:r>
              <a:rPr lang="sr-Cyrl-RS" sz="2200" dirty="0" smtClean="0"/>
              <a:t>синдром, синдром</a:t>
            </a:r>
            <a:r>
              <a:rPr lang="sl-SI" sz="2200" dirty="0" smtClean="0"/>
              <a:t> </a:t>
            </a:r>
            <a:r>
              <a:rPr lang="sr-Cyrl-RS" sz="2200" dirty="0" smtClean="0"/>
              <a:t>тестикуларне</a:t>
            </a:r>
            <a:r>
              <a:rPr lang="sl-SI" sz="2200" dirty="0" smtClean="0"/>
              <a:t> </a:t>
            </a:r>
            <a:r>
              <a:rPr lang="sr-Cyrl-RS" sz="2200" dirty="0" smtClean="0"/>
              <a:t>феминизације</a:t>
            </a:r>
            <a:r>
              <a:rPr lang="sl-SI" sz="2200" dirty="0" smtClean="0"/>
              <a:t>...</a:t>
            </a:r>
            <a:endParaRPr lang="en-US" sz="2200" dirty="0" smtClean="0"/>
          </a:p>
          <a:p>
            <a:endParaRPr lang="en-GB" sz="2200" dirty="0">
              <a:cs typeface="Times New Roman" pitchFamily="18" charset="0"/>
            </a:endParaRPr>
          </a:p>
        </p:txBody>
      </p:sp>
    </p:spTree>
  </p:cSld>
  <p:clrMapOvr>
    <a:masterClrMapping/>
  </p:clrMapOvr>
  <p:transition advTm="1114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+mn-lt"/>
              </a:rPr>
              <a:t>Закаснели пубертет-</a:t>
            </a:r>
            <a:r>
              <a:rPr lang="sr-Latn-CS" dirty="0" smtClean="0">
                <a:latin typeface="+mn-lt"/>
              </a:rPr>
              <a:t>(</a:t>
            </a:r>
            <a:r>
              <a:rPr lang="sr-Latn-RS" dirty="0" smtClean="0">
                <a:latin typeface="+mn-lt"/>
              </a:rPr>
              <a:t>P</a:t>
            </a:r>
            <a:r>
              <a:rPr lang="sr-Latn-CS" dirty="0" smtClean="0">
                <a:latin typeface="+mn-lt"/>
              </a:rPr>
              <a:t>ubertas tarda)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19263"/>
            <a:ext cx="8363272" cy="4411662"/>
          </a:xfrm>
        </p:spPr>
        <p:txBody>
          <a:bodyPr/>
          <a:lstStyle/>
          <a:p>
            <a:r>
              <a:rPr lang="sr-Cyrl-RS" sz="2800" dirty="0" smtClean="0">
                <a:cs typeface="Times New Roman" pitchFamily="18" charset="0"/>
              </a:rPr>
              <a:t>Представља одсуство знакова пубертета после 13,5 година у девојчица и 14 година у дечака, односно застој у пубертетском развоју дужи од 5 година</a:t>
            </a:r>
            <a:endParaRPr lang="en-GB" sz="2800" dirty="0">
              <a:cs typeface="Times New Roman" pitchFamily="18" charset="0"/>
            </a:endParaRPr>
          </a:p>
        </p:txBody>
      </p:sp>
    </p:spTree>
  </p:cSld>
  <p:clrMapOvr>
    <a:masterClrMapping/>
  </p:clrMapOvr>
  <p:transition advTm="1824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dirty="0" smtClean="0">
                <a:latin typeface="+mn-lt"/>
              </a:rPr>
              <a:t>Закаснели пубертет-</a:t>
            </a:r>
            <a:r>
              <a:rPr lang="sr-Latn-CS" sz="3200" dirty="0" smtClean="0">
                <a:latin typeface="+mn-lt"/>
              </a:rPr>
              <a:t>(Pubertas tarda)</a:t>
            </a:r>
            <a:endParaRPr lang="en-GB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411662"/>
          </a:xfrm>
        </p:spPr>
        <p:txBody>
          <a:bodyPr/>
          <a:lstStyle/>
          <a:p>
            <a:pPr marL="442913" indent="-442913">
              <a:lnSpc>
                <a:spcPct val="80000"/>
              </a:lnSpc>
              <a:buFontTx/>
              <a:buNone/>
            </a:pPr>
            <a:r>
              <a:rPr lang="sr-Latn-CS" sz="2000" dirty="0" smtClean="0">
                <a:latin typeface="Times New Roman" pitchFamily="18" charset="0"/>
              </a:rPr>
              <a:t>1.</a:t>
            </a:r>
            <a:r>
              <a:rPr lang="sr-Latn-CS" sz="3600" dirty="0" smtClean="0">
                <a:latin typeface="Times New Roman" pitchFamily="18" charset="0"/>
              </a:rPr>
              <a:t>  </a:t>
            </a:r>
            <a:r>
              <a:rPr lang="sr-Latn-CS" sz="2200" dirty="0" smtClean="0"/>
              <a:t>Физиолошки облици- 65% -kонституционално ниски раст сa закаснелим пубертетом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sr-Latn-CS" sz="2200" dirty="0" smtClean="0"/>
          </a:p>
          <a:p>
            <a:pPr marL="457200" indent="-457200">
              <a:lnSpc>
                <a:spcPct val="80000"/>
              </a:lnSpc>
              <a:buFontTx/>
              <a:buAutoNum type="arabicPeriod" startAt="2"/>
            </a:pPr>
            <a:r>
              <a:rPr lang="sr-Latn-CS" sz="2200" dirty="0" smtClean="0">
                <a:cs typeface="Times New Roman" pitchFamily="18" charset="0"/>
              </a:rPr>
              <a:t>Недовољност функције гонада (хипогонадизам) </a:t>
            </a:r>
            <a:r>
              <a:rPr lang="sr-Cyrl-RS" sz="2200" dirty="0" smtClean="0">
                <a:cs typeface="Times New Roman" pitchFamily="18" charset="0"/>
              </a:rPr>
              <a:t>представља</a:t>
            </a:r>
            <a:r>
              <a:rPr lang="en-GB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ендокрину</a:t>
            </a:r>
            <a:r>
              <a:rPr lang="en-GB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инсуфицијенцију</a:t>
            </a:r>
            <a:r>
              <a:rPr lang="en-GB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гонада</a:t>
            </a:r>
            <a:r>
              <a:rPr lang="en-GB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и</a:t>
            </a:r>
            <a:r>
              <a:rPr lang="en-GB" sz="2200" dirty="0" smtClean="0">
                <a:cs typeface="Times New Roman" pitchFamily="18" charset="0"/>
              </a:rPr>
              <a:t>/</a:t>
            </a:r>
            <a:r>
              <a:rPr lang="sr-Cyrl-RS" sz="2200" dirty="0" smtClean="0">
                <a:cs typeface="Times New Roman" pitchFamily="18" charset="0"/>
              </a:rPr>
              <a:t>или</a:t>
            </a:r>
            <a:r>
              <a:rPr lang="en-GB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компромитовану</a:t>
            </a:r>
            <a:r>
              <a:rPr lang="en-GB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гаметогенезу</a:t>
            </a:r>
            <a:r>
              <a:rPr lang="en-GB" sz="2200" dirty="0" smtClean="0">
                <a:cs typeface="Times New Roman" pitchFamily="18" charset="0"/>
              </a:rPr>
              <a:t>. </a:t>
            </a:r>
            <a:r>
              <a:rPr lang="sr-Cyrl-RS" sz="2200" dirty="0" smtClean="0">
                <a:cs typeface="Times New Roman" pitchFamily="18" charset="0"/>
              </a:rPr>
              <a:t>Разликујемо</a:t>
            </a:r>
            <a:r>
              <a:rPr lang="sr-Latn-RS" sz="2200" dirty="0" smtClean="0">
                <a:cs typeface="Times New Roman" pitchFamily="18" charset="0"/>
              </a:rPr>
              <a:t>:</a:t>
            </a:r>
            <a:endParaRPr lang="sr-Latn-CS" sz="2200" dirty="0" smtClean="0">
              <a:cs typeface="Times New Roman" pitchFamily="18" charset="0"/>
            </a:endParaRPr>
          </a:p>
          <a:p>
            <a:pPr marL="1076325" indent="-354013">
              <a:lnSpc>
                <a:spcPct val="80000"/>
              </a:lnSpc>
              <a:buAutoNum type="alphaLcPeriod"/>
            </a:pPr>
            <a:r>
              <a:rPr lang="sr-Latn-CS" sz="2200" dirty="0" smtClean="0"/>
              <a:t>Примарн</a:t>
            </a:r>
            <a:r>
              <a:rPr lang="en-US" sz="2200" dirty="0" smtClean="0"/>
              <a:t>и</a:t>
            </a:r>
            <a:r>
              <a:rPr lang="sr-Latn-CS" sz="2200" dirty="0" smtClean="0"/>
              <a:t>, хипергонадотропни хипогонадизам -7%</a:t>
            </a:r>
          </a:p>
          <a:p>
            <a:pPr marL="1179513" indent="-14288">
              <a:lnSpc>
                <a:spcPct val="80000"/>
              </a:lnSpc>
              <a:buNone/>
            </a:pPr>
            <a:r>
              <a:rPr lang="sr-Latn-CS" sz="2200" dirty="0" smtClean="0"/>
              <a:t>поремећаји гонада -( FSH</a:t>
            </a:r>
            <a:r>
              <a:rPr lang="sr-Latn-CS" sz="2200" dirty="0" smtClean="0">
                <a:cs typeface="Times New Roman" pitchFamily="18" charset="0"/>
              </a:rPr>
              <a:t>↑</a:t>
            </a:r>
            <a:r>
              <a:rPr lang="sr-Latn-CS" sz="2200" dirty="0" smtClean="0"/>
              <a:t> </a:t>
            </a:r>
            <a:r>
              <a:rPr lang="sr-Latn-CS" sz="2200" dirty="0" smtClean="0">
                <a:cs typeface="Times New Roman" pitchFamily="18" charset="0"/>
              </a:rPr>
              <a:t>↑</a:t>
            </a:r>
            <a:r>
              <a:rPr lang="sr-Latn-CS" sz="2200" dirty="0" smtClean="0"/>
              <a:t>, LH </a:t>
            </a:r>
            <a:r>
              <a:rPr lang="sr-Latn-CS" sz="2200" dirty="0" smtClean="0">
                <a:cs typeface="Times New Roman" pitchFamily="18" charset="0"/>
              </a:rPr>
              <a:t>↑</a:t>
            </a:r>
            <a:r>
              <a:rPr lang="sr-Latn-CS" sz="2200" dirty="0" smtClean="0"/>
              <a:t> </a:t>
            </a:r>
            <a:r>
              <a:rPr lang="sr-Latn-CS" sz="2200" dirty="0" smtClean="0">
                <a:cs typeface="Times New Roman" pitchFamily="18" charset="0"/>
              </a:rPr>
              <a:t>↑, T/E2 ↓ ↓)-</a:t>
            </a:r>
            <a:r>
              <a:rPr lang="sr-Cyrl-RS" sz="2200" dirty="0" smtClean="0">
                <a:cs typeface="Times New Roman" pitchFamily="18" charset="0"/>
              </a:rPr>
              <a:t>редак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узрок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хипогонадизма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и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касног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пубертета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код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дечака</a:t>
            </a:r>
            <a:r>
              <a:rPr lang="sr-Latn-CS" sz="2200" dirty="0" smtClean="0">
                <a:cs typeface="Times New Roman" pitchFamily="18" charset="0"/>
              </a:rPr>
              <a:t>, </a:t>
            </a:r>
            <a:r>
              <a:rPr lang="sr-Cyrl-RS" sz="2200" dirty="0" smtClean="0">
                <a:cs typeface="Times New Roman" pitchFamily="18" charset="0"/>
              </a:rPr>
              <a:t>а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чест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код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девојчица</a:t>
            </a:r>
          </a:p>
          <a:p>
            <a:pPr marL="811213" indent="-88900">
              <a:lnSpc>
                <a:spcPct val="80000"/>
              </a:lnSpc>
              <a:buNone/>
            </a:pPr>
            <a:r>
              <a:rPr lang="sr-Cyrl-RS" sz="2200" dirty="0" smtClean="0">
                <a:cs typeface="Times New Roman" pitchFamily="18" charset="0"/>
              </a:rPr>
              <a:t>б.   </a:t>
            </a:r>
            <a:r>
              <a:rPr lang="sr-Cyrl-CS" sz="2200" dirty="0" smtClean="0">
                <a:cs typeface="Times New Roman" pitchFamily="18" charset="0"/>
              </a:rPr>
              <a:t>Секундарни, хипогонадотропни хипогонадизам-9%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sr-Cyrl-CS" sz="2200" dirty="0" smtClean="0">
                <a:cs typeface="Times New Roman" pitchFamily="18" charset="0"/>
              </a:rPr>
              <a:t>                 поремећаји  Хт/Хф-  </a:t>
            </a:r>
            <a:r>
              <a:rPr lang="sr-Latn-CS" sz="2200" dirty="0" smtClean="0">
                <a:cs typeface="Times New Roman" pitchFamily="18" charset="0"/>
              </a:rPr>
              <a:t>( FSH ↓ ↓, LH ↓ ↓ , T /E2 ↓ ↓</a:t>
            </a:r>
            <a:r>
              <a:rPr lang="sr-Cyrl-RS" sz="2200" dirty="0" smtClean="0">
                <a:cs typeface="Times New Roman" pitchFamily="18" charset="0"/>
              </a:rPr>
              <a:t>)</a:t>
            </a:r>
            <a:r>
              <a:rPr lang="sr-Latn-CS" sz="2200" dirty="0" smtClean="0">
                <a:cs typeface="Times New Roman" pitchFamily="18" charset="0"/>
              </a:rPr>
              <a:t>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sr-Latn-CS" sz="2200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 startAt="3"/>
            </a:pPr>
            <a:r>
              <a:rPr lang="en-US" sz="2200" dirty="0" smtClean="0"/>
              <a:t>Хрони</a:t>
            </a:r>
            <a:r>
              <a:rPr lang="sr-Latn-CS" sz="2200" dirty="0" smtClean="0"/>
              <a:t>ч</a:t>
            </a:r>
            <a:r>
              <a:rPr lang="en-US" sz="2200" dirty="0" smtClean="0"/>
              <a:t>не болести</a:t>
            </a:r>
            <a:r>
              <a:rPr lang="sr-Latn-CS" sz="2200" dirty="0" smtClean="0"/>
              <a:t>-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sr-Latn-CS" sz="2200" dirty="0" smtClean="0"/>
              <a:t>       </a:t>
            </a:r>
            <a:r>
              <a:rPr lang="en-US" sz="2200" dirty="0" smtClean="0"/>
              <a:t>M.Coeliacus, D</a:t>
            </a:r>
            <a:r>
              <a:rPr lang="sr-Latn-RS" sz="2200" dirty="0" smtClean="0"/>
              <a:t>iabetes m</a:t>
            </a:r>
            <a:r>
              <a:rPr lang="en-US" sz="2200" dirty="0" smtClean="0"/>
              <a:t>ellitus, </a:t>
            </a:r>
            <a:r>
              <a:rPr lang="sr-Latn-CS" sz="2200" dirty="0" smtClean="0"/>
              <a:t>A</a:t>
            </a:r>
            <a:r>
              <a:rPr lang="sr-Latn-RS" sz="2200" dirty="0" smtClean="0"/>
              <a:t>norexia</a:t>
            </a:r>
            <a:r>
              <a:rPr lang="sr-Latn-CS" sz="2200" dirty="0" smtClean="0"/>
              <a:t> nervosa- 20%</a:t>
            </a:r>
          </a:p>
          <a:p>
            <a:endParaRPr lang="en-GB" sz="2000" dirty="0"/>
          </a:p>
        </p:txBody>
      </p:sp>
    </p:spTree>
  </p:cSld>
  <p:clrMapOvr>
    <a:masterClrMapping/>
  </p:clrMapOvr>
  <p:transition advTm="8267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dirty="0" smtClean="0">
                <a:latin typeface="+mn-lt"/>
              </a:rPr>
              <a:t>Примарн</a:t>
            </a:r>
            <a:r>
              <a:rPr lang="en-US" sz="3200" dirty="0" smtClean="0">
                <a:latin typeface="+mn-lt"/>
              </a:rPr>
              <a:t>и</a:t>
            </a:r>
            <a:r>
              <a:rPr lang="sr-Latn-CS" sz="3200" dirty="0" smtClean="0">
                <a:latin typeface="+mn-lt"/>
              </a:rPr>
              <a:t>, </a:t>
            </a:r>
            <a:br>
              <a:rPr lang="sr-Latn-CS" sz="3200" dirty="0" smtClean="0">
                <a:latin typeface="+mn-lt"/>
              </a:rPr>
            </a:br>
            <a:r>
              <a:rPr lang="sr-Latn-CS" sz="3200" dirty="0" smtClean="0">
                <a:latin typeface="+mn-lt"/>
              </a:rPr>
              <a:t>хипергонадотропни хипогонадизам</a:t>
            </a:r>
            <a:endParaRPr lang="en-GB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411662"/>
          </a:xfrm>
        </p:spPr>
        <p:txBody>
          <a:bodyPr/>
          <a:lstStyle/>
          <a:p>
            <a:r>
              <a:rPr lang="en-GB" sz="2000" b="1" dirty="0" smtClean="0">
                <a:cs typeface="Times New Roman" pitchFamily="18" charset="0"/>
              </a:rPr>
              <a:t>Klinefelter</a:t>
            </a:r>
            <a:r>
              <a:rPr lang="sr-Cyrl-RS" sz="2000" b="1" dirty="0" smtClean="0">
                <a:cs typeface="Times New Roman" pitchFamily="18" charset="0"/>
              </a:rPr>
              <a:t>-ов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sr-Cyrl-RS" sz="2000" b="1" dirty="0" smtClean="0">
                <a:cs typeface="Times New Roman" pitchFamily="18" charset="0"/>
              </a:rPr>
              <a:t>синдром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dirty="0" smtClean="0">
                <a:cs typeface="Times New Roman" pitchFamily="18" charset="0"/>
              </a:rPr>
              <a:t>(47,XXY, </a:t>
            </a:r>
            <a:r>
              <a:rPr lang="sr-Cyrl-RS" sz="2000" dirty="0" smtClean="0">
                <a:cs typeface="Times New Roman" pitchFamily="18" charset="0"/>
              </a:rPr>
              <a:t>висок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раст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sr-Cyrl-RS" sz="2000" dirty="0" smtClean="0">
                <a:cs typeface="Times New Roman" pitchFamily="18" charset="0"/>
              </a:rPr>
              <a:t>гинекомастија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и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блага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ментална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ретард</a:t>
            </a:r>
            <a:r>
              <a:rPr lang="en-GB" sz="2000" dirty="0" smtClean="0">
                <a:cs typeface="Times New Roman" pitchFamily="18" charset="0"/>
              </a:rPr>
              <a:t>a</a:t>
            </a:r>
            <a:r>
              <a:rPr lang="sr-Cyrl-RS" sz="2000" dirty="0" smtClean="0">
                <a:cs typeface="Times New Roman" pitchFamily="18" charset="0"/>
              </a:rPr>
              <a:t>ција</a:t>
            </a:r>
            <a:r>
              <a:rPr lang="en-GB" sz="2000" dirty="0" smtClean="0">
                <a:cs typeface="Times New Roman" pitchFamily="18" charset="0"/>
              </a:rPr>
              <a:t>) </a:t>
            </a:r>
          </a:p>
          <a:p>
            <a:r>
              <a:rPr lang="en-GB" sz="2000" b="1" dirty="0" smtClean="0">
                <a:cs typeface="Times New Roman" pitchFamily="18" charset="0"/>
              </a:rPr>
              <a:t>Noonan</a:t>
            </a:r>
            <a:r>
              <a:rPr lang="sr-Cyrl-RS" sz="2000" b="1" dirty="0" smtClean="0">
                <a:cs typeface="Times New Roman" pitchFamily="18" charset="0"/>
              </a:rPr>
              <a:t>-ов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sr-Cyrl-RS" sz="2000" b="1" dirty="0" smtClean="0">
                <a:cs typeface="Times New Roman" pitchFamily="18" charset="0"/>
              </a:rPr>
              <a:t>синдром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dirty="0" smtClean="0">
                <a:cs typeface="Times New Roman" pitchFamily="18" charset="0"/>
              </a:rPr>
              <a:t>(</a:t>
            </a:r>
            <a:r>
              <a:rPr lang="sr-Cyrl-RS" sz="2000" dirty="0" smtClean="0">
                <a:cs typeface="Times New Roman" pitchFamily="18" charset="0"/>
              </a:rPr>
              <a:t>низак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раст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sr-Cyrl-RS" sz="2000" dirty="0" smtClean="0">
                <a:cs typeface="Times New Roman" pitchFamily="18" charset="0"/>
              </a:rPr>
              <a:t>хипоплазија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тестиса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sr-Cyrl-RS" sz="2000" dirty="0" smtClean="0">
                <a:cs typeface="Times New Roman" pitchFamily="18" charset="0"/>
              </a:rPr>
              <a:t>птоза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капака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sr-Cyrl-RS" sz="2000" dirty="0" smtClean="0">
                <a:cs typeface="Times New Roman" pitchFamily="18" charset="0"/>
              </a:rPr>
              <a:t>птеригијум</a:t>
            </a:r>
            <a:r>
              <a:rPr lang="en-GB" sz="2000" dirty="0" smtClean="0">
                <a:cs typeface="Times New Roman" pitchFamily="18" charset="0"/>
              </a:rPr>
              <a:t>) </a:t>
            </a:r>
          </a:p>
          <a:p>
            <a:r>
              <a:rPr lang="en-GB" sz="2000" b="1" dirty="0" smtClean="0">
                <a:cs typeface="Times New Roman" pitchFamily="18" charset="0"/>
              </a:rPr>
              <a:t>Turner</a:t>
            </a:r>
            <a:r>
              <a:rPr lang="sr-Cyrl-RS" sz="2000" b="1" dirty="0" smtClean="0">
                <a:cs typeface="Times New Roman" pitchFamily="18" charset="0"/>
              </a:rPr>
              <a:t>-ов</a:t>
            </a:r>
            <a:r>
              <a:rPr lang="en-GB" sz="2000" b="1" dirty="0" smtClean="0">
                <a:cs typeface="Times New Roman" pitchFamily="18" charset="0"/>
              </a:rPr>
              <a:t> sindrom </a:t>
            </a:r>
            <a:r>
              <a:rPr lang="en-GB" sz="2000" dirty="0" smtClean="0">
                <a:cs typeface="Times New Roman" pitchFamily="18" charset="0"/>
              </a:rPr>
              <a:t>(45,X</a:t>
            </a:r>
            <a:r>
              <a:rPr lang="sr-Latn-RS" sz="2000" dirty="0" smtClean="0">
                <a:cs typeface="Times New Roman" pitchFamily="18" charset="0"/>
              </a:rPr>
              <a:t>0</a:t>
            </a:r>
            <a:r>
              <a:rPr lang="en-GB" sz="2000" dirty="0" smtClean="0">
                <a:cs typeface="Times New Roman" pitchFamily="18" charset="0"/>
              </a:rPr>
              <a:t>, limfedem, nizak rast, pterigijum, odsustvo jajnika) </a:t>
            </a:r>
          </a:p>
          <a:p>
            <a:r>
              <a:rPr lang="en-GB" sz="2000" b="1" dirty="0" smtClean="0">
                <a:cs typeface="Times New Roman" pitchFamily="18" charset="0"/>
              </a:rPr>
              <a:t>Swyer </a:t>
            </a:r>
            <a:r>
              <a:rPr lang="sr-Cyrl-RS" sz="2000" b="1" dirty="0" smtClean="0">
                <a:cs typeface="Times New Roman" pitchFamily="18" charset="0"/>
              </a:rPr>
              <a:t>синдром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dirty="0" smtClean="0">
                <a:cs typeface="Times New Roman" pitchFamily="18" charset="0"/>
              </a:rPr>
              <a:t>(46,XY, </a:t>
            </a:r>
            <a:r>
              <a:rPr lang="sr-Latn-RS" sz="2000" dirty="0" smtClean="0">
                <a:cs typeface="Times New Roman" pitchFamily="18" charset="0"/>
              </a:rPr>
              <a:t>SRY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мутација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sr-Cyrl-RS" sz="2000" dirty="0" smtClean="0">
                <a:cs typeface="Times New Roman" pitchFamily="18" charset="0"/>
              </a:rPr>
              <a:t>низак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раст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sr-Cyrl-RS" sz="2000" dirty="0" smtClean="0">
                <a:cs typeface="Times New Roman" pitchFamily="18" charset="0"/>
              </a:rPr>
              <a:t>птеригијум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sr-Cyrl-RS" sz="2000" dirty="0" smtClean="0">
                <a:cs typeface="Times New Roman" pitchFamily="18" charset="0"/>
              </a:rPr>
              <a:t>присутан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утерус</a:t>
            </a:r>
            <a:r>
              <a:rPr lang="en-GB" sz="2000" dirty="0" smtClean="0">
                <a:cs typeface="Times New Roman" pitchFamily="18" charset="0"/>
              </a:rPr>
              <a:t>) </a:t>
            </a:r>
          </a:p>
          <a:p>
            <a:r>
              <a:rPr lang="sr-Cyrl-RS" sz="2000" b="1" dirty="0" smtClean="0">
                <a:cs typeface="Times New Roman" pitchFamily="18" charset="0"/>
              </a:rPr>
              <a:t>Анаболни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sr-Cyrl-RS" sz="2000" b="1" dirty="0" smtClean="0">
                <a:cs typeface="Times New Roman" pitchFamily="18" charset="0"/>
              </a:rPr>
              <a:t>стероиди</a:t>
            </a:r>
            <a:r>
              <a:rPr lang="en-GB" sz="2000" b="1" dirty="0" smtClean="0">
                <a:cs typeface="Times New Roman" pitchFamily="18" charset="0"/>
              </a:rPr>
              <a:t> </a:t>
            </a:r>
          </a:p>
          <a:p>
            <a:r>
              <a:rPr lang="en-GB" sz="2000" b="1" dirty="0" smtClean="0">
                <a:cs typeface="Times New Roman" pitchFamily="18" charset="0"/>
              </a:rPr>
              <a:t>Mumps orhitis </a:t>
            </a:r>
          </a:p>
          <a:p>
            <a:r>
              <a:rPr lang="en-GB" sz="2000" b="1" dirty="0" smtClean="0">
                <a:cs typeface="Times New Roman" pitchFamily="18" charset="0"/>
              </a:rPr>
              <a:t>Premature Ovarian Failure</a:t>
            </a:r>
            <a:r>
              <a:rPr lang="en-GB" sz="2000" dirty="0" smtClean="0">
                <a:cs typeface="Times New Roman" pitchFamily="18" charset="0"/>
              </a:rPr>
              <a:t>-</a:t>
            </a:r>
            <a:r>
              <a:rPr lang="sr-Latn-RS" sz="2000" dirty="0" smtClean="0">
                <a:cs typeface="Times New Roman" pitchFamily="18" charset="0"/>
              </a:rPr>
              <a:t>POF-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прерано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гашење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функције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јајника</a:t>
            </a:r>
            <a:r>
              <a:rPr lang="sr-Latn-RS" sz="2000" dirty="0" smtClean="0">
                <a:cs typeface="Times New Roman" pitchFamily="18" charset="0"/>
              </a:rPr>
              <a:t>,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јавља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се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изоловано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или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у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оквиру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аутоимуног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полигландуларног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синдрома</a:t>
            </a:r>
            <a:r>
              <a:rPr lang="sr-Latn-RS" sz="2000" dirty="0" smtClean="0">
                <a:cs typeface="Times New Roman" pitchFamily="18" charset="0"/>
              </a:rPr>
              <a:t>‚,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код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особа</a:t>
            </a:r>
            <a:r>
              <a:rPr lang="sr-Latn-RS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са</a:t>
            </a:r>
            <a:r>
              <a:rPr lang="en-GB" sz="2000" dirty="0" smtClean="0">
                <a:cs typeface="Times New Roman" pitchFamily="18" charset="0"/>
              </a:rPr>
              <a:t> a</a:t>
            </a:r>
            <a:r>
              <a:rPr lang="sr-Cyrl-RS" sz="2000" dirty="0" smtClean="0">
                <a:cs typeface="Times New Roman" pitchFamily="18" charset="0"/>
              </a:rPr>
              <a:t>неуплоидијом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полних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хром</a:t>
            </a:r>
            <a:r>
              <a:rPr lang="en-GB" sz="2000" dirty="0" smtClean="0">
                <a:cs typeface="Times New Roman" pitchFamily="18" charset="0"/>
              </a:rPr>
              <a:t>o</a:t>
            </a:r>
            <a:r>
              <a:rPr lang="sr-Cyrl-RS" sz="2000" dirty="0" smtClean="0">
                <a:cs typeface="Times New Roman" pitchFamily="18" charset="0"/>
              </a:rPr>
              <a:t>з</a:t>
            </a:r>
            <a:r>
              <a:rPr lang="en-GB" sz="2000" dirty="0" smtClean="0">
                <a:cs typeface="Times New Roman" pitchFamily="18" charset="0"/>
              </a:rPr>
              <a:t>o</a:t>
            </a:r>
            <a:r>
              <a:rPr lang="sr-Cyrl-RS" sz="2000" dirty="0" smtClean="0">
                <a:cs typeface="Times New Roman" pitchFamily="18" charset="0"/>
              </a:rPr>
              <a:t>м</a:t>
            </a:r>
            <a:r>
              <a:rPr lang="en-GB" sz="2000" dirty="0" smtClean="0">
                <a:cs typeface="Times New Roman" pitchFamily="18" charset="0"/>
              </a:rPr>
              <a:t>a (47,XXX i 45,X) </a:t>
            </a:r>
            <a:r>
              <a:rPr lang="sr-Cyrl-RS" sz="2000" dirty="0" smtClean="0">
                <a:cs typeface="Times New Roman" pitchFamily="18" charset="0"/>
              </a:rPr>
              <a:t>или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мозаицизмом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sr-Cyrl-RS" sz="2000" dirty="0" smtClean="0">
                <a:cs typeface="Times New Roman" pitchFamily="18" charset="0"/>
              </a:rPr>
              <a:t>те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након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зрачења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или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хемотерапије</a:t>
            </a:r>
            <a:r>
              <a:rPr lang="en-GB" sz="2000" dirty="0" smtClean="0">
                <a:cs typeface="Times New Roman" pitchFamily="18" charset="0"/>
              </a:rPr>
              <a:t>. </a:t>
            </a:r>
            <a:r>
              <a:rPr lang="sr-Cyrl-RS" sz="2000" dirty="0" smtClean="0">
                <a:cs typeface="Times New Roman" pitchFamily="18" charset="0"/>
              </a:rPr>
              <a:t>Ниво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естрадиола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је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низак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sr-Cyrl-RS" sz="2000" dirty="0" smtClean="0">
                <a:cs typeface="Times New Roman" pitchFamily="18" charset="0"/>
              </a:rPr>
              <a:t>а</a:t>
            </a:r>
            <a:r>
              <a:rPr lang="en-GB" sz="2000" dirty="0" smtClean="0">
                <a:cs typeface="Times New Roman" pitchFamily="18" charset="0"/>
              </a:rPr>
              <a:t> FSH </a:t>
            </a:r>
            <a:r>
              <a:rPr lang="sr-Cyrl-RS" sz="2000" dirty="0" smtClean="0">
                <a:cs typeface="Times New Roman" pitchFamily="18" charset="0"/>
              </a:rPr>
              <a:t>преко</a:t>
            </a:r>
            <a:r>
              <a:rPr lang="en-GB" sz="2000" dirty="0" smtClean="0">
                <a:cs typeface="Times New Roman" pitchFamily="18" charset="0"/>
              </a:rPr>
              <a:t> 40 mIU/ml. </a:t>
            </a:r>
          </a:p>
          <a:p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861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91264" cy="792088"/>
          </a:xfrm>
        </p:spPr>
        <p:txBody>
          <a:bodyPr/>
          <a:lstStyle/>
          <a:p>
            <a:pPr algn="ctr"/>
            <a:r>
              <a:rPr lang="sr-Cyrl-RS" sz="3500" dirty="0" smtClean="0"/>
              <a:t>Варијабилност</a:t>
            </a:r>
            <a:r>
              <a:rPr lang="sr-Latn-RS" sz="3500" dirty="0" smtClean="0"/>
              <a:t> </a:t>
            </a:r>
            <a:r>
              <a:rPr lang="sr-Cyrl-RS" sz="3500" dirty="0" smtClean="0"/>
              <a:t>пубертета</a:t>
            </a:r>
            <a:endParaRPr lang="en-GB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352928" cy="441166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sr-Latn-RS" sz="2500" dirty="0" smtClean="0"/>
          </a:p>
          <a:p>
            <a:pPr algn="ctr">
              <a:buNone/>
            </a:pPr>
            <a:r>
              <a:rPr lang="sr-Cyrl-RS" sz="2800" b="1" dirty="0" smtClean="0"/>
              <a:t>Почетак</a:t>
            </a:r>
            <a:r>
              <a:rPr lang="sr-Latn-RS" sz="2800" b="1" dirty="0" smtClean="0"/>
              <a:t>, </a:t>
            </a:r>
            <a:r>
              <a:rPr lang="sr-Cyrl-RS" sz="2800" b="1" dirty="0" smtClean="0"/>
              <a:t>ток</a:t>
            </a:r>
            <a:r>
              <a:rPr lang="sr-Latn-RS" sz="2800" b="1" dirty="0" smtClean="0"/>
              <a:t> </a:t>
            </a:r>
            <a:r>
              <a:rPr lang="sr-Cyrl-RS" sz="2800" b="1" dirty="0" smtClean="0"/>
              <a:t>и</a:t>
            </a:r>
            <a:r>
              <a:rPr lang="sr-Latn-RS" sz="2800" b="1" dirty="0" smtClean="0"/>
              <a:t> </a:t>
            </a:r>
            <a:r>
              <a:rPr lang="sr-Cyrl-RS" sz="2800" b="1" dirty="0" smtClean="0"/>
              <a:t>дужина</a:t>
            </a:r>
            <a:r>
              <a:rPr lang="sr-Latn-RS" sz="2800" b="1" dirty="0" smtClean="0"/>
              <a:t> </a:t>
            </a:r>
            <a:r>
              <a:rPr lang="sr-Cyrl-RS" sz="2800" b="1" dirty="0" smtClean="0"/>
              <a:t>трајања</a:t>
            </a:r>
            <a:r>
              <a:rPr lang="sr-Latn-RS" sz="2800" b="1" dirty="0" smtClean="0"/>
              <a:t> </a:t>
            </a:r>
            <a:r>
              <a:rPr lang="sr-Cyrl-RS" sz="2800" b="1" dirty="0" smtClean="0"/>
              <a:t>пубертета</a:t>
            </a:r>
            <a:endParaRPr lang="sr-Latn-RS" sz="2800" b="1" dirty="0" smtClean="0"/>
          </a:p>
          <a:p>
            <a:pPr algn="ctr">
              <a:buNone/>
            </a:pPr>
            <a:endParaRPr lang="sl-SI" sz="1400" b="1" dirty="0" smtClean="0"/>
          </a:p>
          <a:p>
            <a:r>
              <a:rPr lang="sr-Cyrl-RS" sz="2600" dirty="0" smtClean="0">
                <a:cs typeface="Times New Roman" pitchFamily="18" charset="0"/>
              </a:rPr>
              <a:t>Почетак</a:t>
            </a:r>
            <a:r>
              <a:rPr lang="sr-Latn-CS" sz="2600" dirty="0" smtClean="0">
                <a:cs typeface="Times New Roman" pitchFamily="18" charset="0"/>
              </a:rPr>
              <a:t>:</a:t>
            </a:r>
            <a:endParaRPr lang="sl-SI" sz="2600" dirty="0" smtClean="0">
              <a:cs typeface="Times New Roman" pitchFamily="18" charset="0"/>
            </a:endParaRPr>
          </a:p>
          <a:p>
            <a:pPr marL="722313" lvl="1" indent="-368300"/>
            <a:r>
              <a:rPr lang="sr-Cyrl-RS" dirty="0" smtClean="0">
                <a:cs typeface="Times New Roman" pitchFamily="18" charset="0"/>
              </a:rPr>
              <a:t>Девојчице</a:t>
            </a:r>
            <a:r>
              <a:rPr lang="sl-SI" dirty="0" smtClean="0">
                <a:cs typeface="Times New Roman" pitchFamily="18" charset="0"/>
              </a:rPr>
              <a:t>: 8.-13. </a:t>
            </a:r>
            <a:r>
              <a:rPr lang="sr-Cyrl-RS" dirty="0" smtClean="0">
                <a:cs typeface="Times New Roman" pitchFamily="18" charset="0"/>
              </a:rPr>
              <a:t>године</a:t>
            </a:r>
            <a:endParaRPr lang="sl-SI" dirty="0" smtClean="0">
              <a:cs typeface="Times New Roman" pitchFamily="18" charset="0"/>
            </a:endParaRPr>
          </a:p>
          <a:p>
            <a:pPr marL="722313" lvl="1" indent="-368300"/>
            <a:r>
              <a:rPr lang="sr-Cyrl-RS" dirty="0" smtClean="0">
                <a:cs typeface="Times New Roman" pitchFamily="18" charset="0"/>
              </a:rPr>
              <a:t>Дечаци</a:t>
            </a:r>
            <a:r>
              <a:rPr lang="sl-SI" dirty="0" smtClean="0">
                <a:cs typeface="Times New Roman" pitchFamily="18" charset="0"/>
              </a:rPr>
              <a:t>: 9.-14. </a:t>
            </a:r>
            <a:r>
              <a:rPr lang="sr-Cyrl-RS" dirty="0" smtClean="0">
                <a:cs typeface="Times New Roman" pitchFamily="18" charset="0"/>
              </a:rPr>
              <a:t>године</a:t>
            </a:r>
            <a:endParaRPr lang="sr-Latn-RS" dirty="0" smtClean="0">
              <a:cs typeface="Times New Roman" pitchFamily="18" charset="0"/>
            </a:endParaRPr>
          </a:p>
          <a:p>
            <a:pPr marL="342900" lvl="1" indent="-342900"/>
            <a:r>
              <a:rPr lang="sr-Cyrl-RS" dirty="0" smtClean="0">
                <a:cs typeface="Times New Roman" pitchFamily="18" charset="0"/>
              </a:rPr>
              <a:t>Ток</a:t>
            </a:r>
            <a:r>
              <a:rPr lang="sl-SI" dirty="0" smtClean="0">
                <a:cs typeface="Times New Roman" pitchFamily="18" charset="0"/>
              </a:rPr>
              <a:t>: </a:t>
            </a:r>
            <a:r>
              <a:rPr lang="sr-Cyrl-RS" dirty="0" smtClean="0">
                <a:cs typeface="Times New Roman" pitchFamily="18" charset="0"/>
              </a:rPr>
              <a:t>постепен</a:t>
            </a:r>
            <a:r>
              <a:rPr lang="sl-SI" dirty="0" smtClean="0">
                <a:cs typeface="Times New Roman" pitchFamily="18" charset="0"/>
              </a:rPr>
              <a:t> </a:t>
            </a:r>
            <a:r>
              <a:rPr lang="sr-Cyrl-RS" dirty="0" smtClean="0">
                <a:cs typeface="Times New Roman" pitchFamily="18" charset="0"/>
              </a:rPr>
              <a:t>или</a:t>
            </a:r>
            <a:r>
              <a:rPr lang="sl-SI" dirty="0" smtClean="0">
                <a:cs typeface="Times New Roman" pitchFamily="18" charset="0"/>
              </a:rPr>
              <a:t> </a:t>
            </a:r>
            <a:r>
              <a:rPr lang="sr-Cyrl-RS" dirty="0" smtClean="0">
                <a:cs typeface="Times New Roman" pitchFamily="18" charset="0"/>
              </a:rPr>
              <a:t>нагао</a:t>
            </a:r>
            <a:endParaRPr lang="sl-SI" dirty="0" smtClean="0">
              <a:cs typeface="Times New Roman" pitchFamily="18" charset="0"/>
            </a:endParaRPr>
          </a:p>
          <a:p>
            <a:pPr marL="342900" lvl="1" indent="-342900"/>
            <a:r>
              <a:rPr lang="sr-Cyrl-RS" dirty="0" smtClean="0">
                <a:cs typeface="Times New Roman" pitchFamily="18" charset="0"/>
              </a:rPr>
              <a:t>Трајање</a:t>
            </a:r>
            <a:r>
              <a:rPr lang="sl-SI" dirty="0" smtClean="0">
                <a:cs typeface="Times New Roman" pitchFamily="18" charset="0"/>
              </a:rPr>
              <a:t>: 2-6 </a:t>
            </a:r>
            <a:r>
              <a:rPr lang="sr-Cyrl-RS" dirty="0" smtClean="0">
                <a:cs typeface="Times New Roman" pitchFamily="18" charset="0"/>
              </a:rPr>
              <a:t>година</a:t>
            </a:r>
            <a:endParaRPr lang="sl-SI" dirty="0" smtClean="0">
              <a:cs typeface="Times New Roman" pitchFamily="18" charset="0"/>
            </a:endParaRPr>
          </a:p>
          <a:p>
            <a:endParaRPr lang="en-GB" sz="1600" dirty="0"/>
          </a:p>
        </p:txBody>
      </p:sp>
    </p:spTree>
  </p:cSld>
  <p:clrMapOvr>
    <a:masterClrMapping/>
  </p:clrMapOvr>
  <p:transition advTm="5812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dirty="0" smtClean="0">
                <a:latin typeface="+mn-lt"/>
                <a:cs typeface="Times New Roman" pitchFamily="18" charset="0"/>
              </a:rPr>
              <a:t>Klinefelter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-ов</a:t>
            </a:r>
            <a:r>
              <a:rPr lang="sr-Latn-CS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синдром</a:t>
            </a:r>
            <a:r>
              <a:rPr lang="sr-Latn-CS" sz="3200" dirty="0" smtClean="0">
                <a:latin typeface="+mn-lt"/>
                <a:cs typeface="Times New Roman" pitchFamily="18" charset="0"/>
              </a:rPr>
              <a:t>-(47,XXY)</a:t>
            </a:r>
            <a:endParaRPr lang="en-GB" sz="32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>
                <a:cs typeface="Times New Roman" pitchFamily="18" charset="0"/>
              </a:rPr>
              <a:t>Најчешћи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узрок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хипергонадотропног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хипогонадизма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код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мушких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особа</a:t>
            </a:r>
            <a:r>
              <a:rPr lang="sr-Latn-RS" sz="2400" dirty="0" smtClean="0">
                <a:cs typeface="Times New Roman" pitchFamily="18" charset="0"/>
              </a:rPr>
              <a:t> (1:1000 </a:t>
            </a:r>
            <a:r>
              <a:rPr lang="sr-Cyrl-RS" sz="2400" dirty="0" smtClean="0">
                <a:cs typeface="Times New Roman" pitchFamily="18" charset="0"/>
              </a:rPr>
              <a:t>мушке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новорођенчади</a:t>
            </a:r>
            <a:r>
              <a:rPr lang="sr-Latn-RS" sz="2400" dirty="0" smtClean="0">
                <a:cs typeface="Times New Roman" pitchFamily="18" charset="0"/>
              </a:rPr>
              <a:t>), </a:t>
            </a:r>
            <a:r>
              <a:rPr lang="sr-Cyrl-RS" sz="2400" dirty="0" smtClean="0">
                <a:cs typeface="Times New Roman" pitchFamily="18" charset="0"/>
              </a:rPr>
              <a:t>праћен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инфертилитетом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Варијанте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синдрома</a:t>
            </a:r>
            <a:r>
              <a:rPr lang="sr-Latn-RS" sz="2400" dirty="0" smtClean="0">
                <a:cs typeface="Times New Roman" pitchFamily="18" charset="0"/>
              </a:rPr>
              <a:t>: </a:t>
            </a:r>
            <a:r>
              <a:rPr lang="sr-Cyrl-RS" sz="2400" dirty="0" smtClean="0">
                <a:cs typeface="Times New Roman" pitchFamily="18" charset="0"/>
              </a:rPr>
              <a:t>могући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мозаицизам</a:t>
            </a:r>
            <a:r>
              <a:rPr lang="sr-Latn-RS" sz="2400" dirty="0" smtClean="0">
                <a:cs typeface="Times New Roman" pitchFamily="18" charset="0"/>
              </a:rPr>
              <a:t> 46 XY/47 XXY;  </a:t>
            </a:r>
            <a:r>
              <a:rPr lang="sr-Cyrl-RS" sz="2400" dirty="0" smtClean="0">
                <a:cs typeface="Times New Roman" pitchFamily="18" charset="0"/>
              </a:rPr>
              <a:t>облици</a:t>
            </a:r>
            <a:r>
              <a:rPr lang="sr-Latn-RS" sz="2400" dirty="0" smtClean="0">
                <a:cs typeface="Times New Roman" pitchFamily="18" charset="0"/>
              </a:rPr>
              <a:t> 48 XXXY, 48 XXYY-</a:t>
            </a:r>
            <a:r>
              <a:rPr lang="sr-Cyrl-RS" sz="2400" dirty="0" smtClean="0">
                <a:cs typeface="Times New Roman" pitchFamily="18" charset="0"/>
              </a:rPr>
              <a:t>комплекснији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поремећаји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менталног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развоја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развоја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гениталија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Имају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Барово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телашце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ниво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тестостерон</a:t>
            </a:r>
            <a:r>
              <a:rPr lang="en-GB" sz="2400" dirty="0" smtClean="0">
                <a:cs typeface="Times New Roman" pitchFamily="18" charset="0"/>
              </a:rPr>
              <a:t>a </a:t>
            </a:r>
            <a:r>
              <a:rPr lang="sr-Cyrl-RS" sz="2400" dirty="0" smtClean="0">
                <a:cs typeface="Times New Roman" pitchFamily="18" charset="0"/>
              </a:rPr>
              <a:t>је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низ</a:t>
            </a:r>
            <a:r>
              <a:rPr lang="en-GB" sz="2400" dirty="0" smtClean="0">
                <a:cs typeface="Times New Roman" pitchFamily="18" charset="0"/>
              </a:rPr>
              <a:t>a</a:t>
            </a:r>
            <a:r>
              <a:rPr lang="sr-Cyrl-RS" sz="2400" dirty="0" smtClean="0">
                <a:cs typeface="Times New Roman" pitchFamily="18" charset="0"/>
              </a:rPr>
              <a:t>к</a:t>
            </a:r>
            <a:r>
              <a:rPr lang="en-GB" sz="2400" dirty="0" smtClean="0">
                <a:cs typeface="Times New Roman" pitchFamily="18" charset="0"/>
              </a:rPr>
              <a:t>, a LH i FSH </a:t>
            </a:r>
            <a:r>
              <a:rPr lang="sr-Cyrl-RS" sz="2400" dirty="0" smtClean="0">
                <a:cs typeface="Times New Roman" pitchFamily="18" charset="0"/>
              </a:rPr>
              <a:t>су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високих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вредности</a:t>
            </a:r>
            <a:r>
              <a:rPr lang="en-GB" sz="2400" dirty="0" smtClean="0">
                <a:cs typeface="Times New Roman" pitchFamily="18" charset="0"/>
              </a:rPr>
              <a:t>. </a:t>
            </a:r>
          </a:p>
          <a:p>
            <a:endParaRPr lang="en-GB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7822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dirty="0" smtClean="0">
                <a:latin typeface="+mn-lt"/>
                <a:cs typeface="Times New Roman" pitchFamily="18" charset="0"/>
              </a:rPr>
              <a:t>Klinefelter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-ов</a:t>
            </a:r>
            <a:r>
              <a:rPr lang="sr-Latn-CS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синдром</a:t>
            </a:r>
            <a:r>
              <a:rPr lang="sr-Latn-CS" sz="3200" dirty="0" smtClean="0">
                <a:latin typeface="+mn-lt"/>
                <a:cs typeface="Times New Roman" pitchFamily="18" charset="0"/>
              </a:rPr>
              <a:t>-(47,XXY)</a:t>
            </a:r>
            <a:br>
              <a:rPr lang="sr-Latn-CS" sz="3200" dirty="0" smtClean="0">
                <a:latin typeface="+mn-lt"/>
                <a:cs typeface="Times New Roman" pitchFamily="18" charset="0"/>
              </a:rPr>
            </a:br>
            <a:r>
              <a:rPr lang="sr-Cyrl-RS" sz="3200" dirty="0" smtClean="0">
                <a:latin typeface="+mn-lt"/>
                <a:cs typeface="Times New Roman" pitchFamily="18" charset="0"/>
              </a:rPr>
              <a:t>клиничка</a:t>
            </a:r>
            <a:r>
              <a:rPr lang="sr-Latn-CS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слика</a:t>
            </a:r>
            <a:endParaRPr lang="en-GB" sz="32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Висок</a:t>
            </a:r>
            <a:r>
              <a:rPr lang="vi-VN" sz="2400" dirty="0" smtClean="0"/>
              <a:t> </a:t>
            </a:r>
            <a:r>
              <a:rPr lang="sr-Cyrl-RS" sz="2400" dirty="0" smtClean="0"/>
              <a:t>раст</a:t>
            </a:r>
            <a:r>
              <a:rPr lang="sr-Latn-RS" sz="2400" dirty="0" smtClean="0"/>
              <a:t> </a:t>
            </a:r>
            <a:r>
              <a:rPr lang="sr-Cyrl-RS" sz="2400" dirty="0" smtClean="0"/>
              <a:t>дугих</a:t>
            </a:r>
            <a:r>
              <a:rPr lang="sr-Latn-RS" sz="2400" dirty="0" smtClean="0"/>
              <a:t> </a:t>
            </a:r>
            <a:r>
              <a:rPr lang="sr-Cyrl-RS" sz="2400" dirty="0" smtClean="0"/>
              <a:t>екстремитета</a:t>
            </a:r>
            <a:r>
              <a:rPr lang="sr-Latn-RS" sz="2400" dirty="0" smtClean="0"/>
              <a:t>-</a:t>
            </a:r>
            <a:r>
              <a:rPr lang="sr-Cyrl-RS" sz="2400" dirty="0" smtClean="0"/>
              <a:t>евнухоидна</a:t>
            </a:r>
            <a:r>
              <a:rPr lang="vi-VN" sz="2400" dirty="0" smtClean="0"/>
              <a:t> </a:t>
            </a:r>
            <a:r>
              <a:rPr lang="sr-Cyrl-RS" sz="2400" dirty="0" smtClean="0"/>
              <a:t>грађа</a:t>
            </a:r>
            <a:r>
              <a:rPr lang="vi-VN" sz="2400" dirty="0" smtClean="0"/>
              <a:t> </a:t>
            </a:r>
            <a:r>
              <a:rPr lang="sr-Cyrl-RS" sz="2400" dirty="0" smtClean="0"/>
              <a:t>тела</a:t>
            </a:r>
            <a:endParaRPr lang="sr-Latn-RS" sz="2400" dirty="0" smtClean="0"/>
          </a:p>
          <a:p>
            <a:r>
              <a:rPr lang="sr-Cyrl-RS" sz="2400" dirty="0" smtClean="0"/>
              <a:t>Феминина</a:t>
            </a:r>
            <a:r>
              <a:rPr lang="sr-Latn-RS" sz="2400" dirty="0" smtClean="0"/>
              <a:t> </a:t>
            </a:r>
            <a:r>
              <a:rPr lang="sr-Cyrl-RS" sz="2400" dirty="0" smtClean="0"/>
              <a:t>дистрибуција</a:t>
            </a:r>
            <a:r>
              <a:rPr lang="sr-Latn-RS" sz="2400" dirty="0" smtClean="0"/>
              <a:t> </a:t>
            </a:r>
            <a:r>
              <a:rPr lang="sr-Cyrl-RS" sz="2400" dirty="0" smtClean="0"/>
              <a:t>масног</a:t>
            </a:r>
            <a:r>
              <a:rPr lang="sr-Latn-RS" sz="2400" dirty="0" smtClean="0"/>
              <a:t> </a:t>
            </a:r>
            <a:r>
              <a:rPr lang="sr-Cyrl-RS" sz="2400" dirty="0" smtClean="0"/>
              <a:t>ткива</a:t>
            </a:r>
            <a:r>
              <a:rPr lang="sr-Latn-RS" sz="2400" dirty="0" smtClean="0"/>
              <a:t>, </a:t>
            </a:r>
            <a:r>
              <a:rPr lang="sr-Cyrl-RS" sz="2400" dirty="0" smtClean="0"/>
              <a:t>слабије</a:t>
            </a:r>
            <a:r>
              <a:rPr lang="sr-Latn-RS" sz="2400" dirty="0" smtClean="0"/>
              <a:t> </a:t>
            </a:r>
            <a:r>
              <a:rPr lang="sr-Cyrl-RS" sz="2400" dirty="0" smtClean="0"/>
              <a:t>развијена</a:t>
            </a:r>
            <a:r>
              <a:rPr lang="sr-Latn-RS" sz="2400" dirty="0" smtClean="0"/>
              <a:t> </a:t>
            </a:r>
            <a:r>
              <a:rPr lang="sr-Cyrl-RS" sz="2400" dirty="0" smtClean="0"/>
              <a:t>мускулатура</a:t>
            </a:r>
            <a:endParaRPr lang="sr-Latn-RS" sz="2400" dirty="0" smtClean="0"/>
          </a:p>
          <a:p>
            <a:r>
              <a:rPr lang="sr-Cyrl-RS" sz="2400" dirty="0" smtClean="0"/>
              <a:t>Гинекомастија</a:t>
            </a:r>
            <a:endParaRPr lang="sr-Latn-RS" sz="2400" dirty="0" smtClean="0"/>
          </a:p>
          <a:p>
            <a:r>
              <a:rPr lang="sr-Cyrl-RS" sz="2400" dirty="0" smtClean="0"/>
              <a:t>Пубертет</a:t>
            </a:r>
            <a:r>
              <a:rPr lang="sr-Latn-RS" sz="2400" dirty="0" smtClean="0"/>
              <a:t> </a:t>
            </a:r>
            <a:r>
              <a:rPr lang="sr-Cyrl-RS" sz="2400" dirty="0" smtClean="0"/>
              <a:t>наступа</a:t>
            </a:r>
            <a:r>
              <a:rPr lang="sr-Latn-RS" sz="2400" dirty="0" smtClean="0"/>
              <a:t> </a:t>
            </a:r>
            <a:r>
              <a:rPr lang="sr-Cyrl-RS" sz="2400" dirty="0" smtClean="0"/>
              <a:t>у</a:t>
            </a:r>
            <a:r>
              <a:rPr lang="sr-Latn-RS" sz="2400" dirty="0" smtClean="0"/>
              <a:t> </a:t>
            </a:r>
            <a:r>
              <a:rPr lang="sr-Cyrl-RS" sz="2400" dirty="0" smtClean="0"/>
              <a:t>уобичајеном</a:t>
            </a:r>
            <a:r>
              <a:rPr lang="sr-Latn-RS" sz="2400" dirty="0" smtClean="0"/>
              <a:t> </a:t>
            </a:r>
            <a:r>
              <a:rPr lang="sr-Cyrl-RS" sz="2400" dirty="0" smtClean="0"/>
              <a:t>узрасту</a:t>
            </a:r>
            <a:r>
              <a:rPr lang="sr-Latn-RS" sz="2400" dirty="0" smtClean="0"/>
              <a:t>, </a:t>
            </a:r>
            <a:r>
              <a:rPr lang="sr-Cyrl-RS" sz="2400" dirty="0" smtClean="0"/>
              <a:t>али</a:t>
            </a:r>
            <a:r>
              <a:rPr lang="sr-Latn-RS" sz="2400" dirty="0" smtClean="0"/>
              <a:t> </a:t>
            </a:r>
            <a:r>
              <a:rPr lang="sr-Cyrl-RS" sz="2400" dirty="0" smtClean="0"/>
              <a:t>секундарне</a:t>
            </a:r>
            <a:r>
              <a:rPr lang="sr-Latn-RS" sz="2400" dirty="0" smtClean="0"/>
              <a:t> </a:t>
            </a:r>
            <a:r>
              <a:rPr lang="sr-Cyrl-RS" sz="2400" dirty="0" smtClean="0"/>
              <a:t>сексуалне</a:t>
            </a:r>
            <a:r>
              <a:rPr lang="sr-Latn-RS" sz="2400" dirty="0" smtClean="0"/>
              <a:t> </a:t>
            </a:r>
            <a:r>
              <a:rPr lang="sr-Cyrl-RS" sz="2400" dirty="0" smtClean="0"/>
              <a:t>карактеристике</a:t>
            </a:r>
            <a:r>
              <a:rPr lang="sr-Latn-RS" sz="2400" dirty="0" smtClean="0"/>
              <a:t> </a:t>
            </a:r>
            <a:r>
              <a:rPr lang="sr-Cyrl-RS" sz="2400" dirty="0" smtClean="0"/>
              <a:t>никада</a:t>
            </a:r>
            <a:r>
              <a:rPr lang="sr-Latn-RS" sz="2400" dirty="0" smtClean="0"/>
              <a:t> </a:t>
            </a:r>
            <a:r>
              <a:rPr lang="sr-Cyrl-RS" sz="2400" dirty="0" smtClean="0"/>
              <a:t>не</a:t>
            </a:r>
            <a:r>
              <a:rPr lang="sr-Latn-RS" sz="2400" dirty="0" smtClean="0"/>
              <a:t> </a:t>
            </a:r>
            <a:r>
              <a:rPr lang="sr-Cyrl-RS" sz="2400" dirty="0" smtClean="0"/>
              <a:t>достигну</a:t>
            </a:r>
            <a:r>
              <a:rPr lang="sr-Latn-RS" sz="2400" dirty="0" smtClean="0"/>
              <a:t> </a:t>
            </a:r>
            <a:r>
              <a:rPr lang="sr-Cyrl-RS" sz="2400" dirty="0" smtClean="0"/>
              <a:t>адултни</a:t>
            </a:r>
            <a:r>
              <a:rPr lang="sr-Latn-RS" sz="2400" dirty="0" smtClean="0"/>
              <a:t> </a:t>
            </a:r>
            <a:r>
              <a:rPr lang="sr-Cyrl-RS" sz="2400" dirty="0" smtClean="0"/>
              <a:t>ниво</a:t>
            </a:r>
            <a:endParaRPr lang="sr-Latn-RS" sz="2400" dirty="0" smtClean="0"/>
          </a:p>
          <a:p>
            <a:r>
              <a:rPr lang="sr-Cyrl-RS" sz="2400" dirty="0" smtClean="0"/>
              <a:t>Тестиси</a:t>
            </a:r>
            <a:r>
              <a:rPr lang="sr-Latn-RS" sz="2400" dirty="0" smtClean="0"/>
              <a:t> </a:t>
            </a:r>
            <a:r>
              <a:rPr lang="sr-Cyrl-RS" sz="2400" dirty="0" smtClean="0"/>
              <a:t>малих</a:t>
            </a:r>
            <a:r>
              <a:rPr lang="sr-Latn-RS" sz="2400" dirty="0" smtClean="0"/>
              <a:t> </a:t>
            </a:r>
            <a:r>
              <a:rPr lang="sr-Cyrl-RS" sz="2400" dirty="0" smtClean="0"/>
              <a:t>димензија</a:t>
            </a:r>
            <a:r>
              <a:rPr lang="sr-Latn-RS" sz="2400" dirty="0" smtClean="0"/>
              <a:t>, </a:t>
            </a:r>
            <a:r>
              <a:rPr lang="sr-Cyrl-RS" sz="2400" dirty="0" smtClean="0"/>
              <a:t>чвршће</a:t>
            </a:r>
            <a:r>
              <a:rPr lang="sr-Latn-RS" sz="2400" dirty="0" smtClean="0"/>
              <a:t> </a:t>
            </a:r>
            <a:r>
              <a:rPr lang="sr-Cyrl-RS" sz="2400" dirty="0" smtClean="0"/>
              <a:t>конзистенције</a:t>
            </a:r>
            <a:endParaRPr lang="sr-Latn-RS" sz="2400" dirty="0" smtClean="0"/>
          </a:p>
          <a:p>
            <a:r>
              <a:rPr lang="sr-Cyrl-RS" sz="2400" dirty="0" smtClean="0"/>
              <a:t>Инфертилитет</a:t>
            </a:r>
            <a:r>
              <a:rPr lang="vi-VN" sz="2400" dirty="0" smtClean="0"/>
              <a:t>  </a:t>
            </a:r>
            <a:endParaRPr lang="sr-Latn-RS" sz="2400" dirty="0" smtClean="0"/>
          </a:p>
          <a:p>
            <a:r>
              <a:rPr lang="sr-Cyrl-RS" sz="2400" dirty="0" smtClean="0"/>
              <a:t>Блага</a:t>
            </a:r>
            <a:r>
              <a:rPr lang="vi-VN" sz="2400" dirty="0" smtClean="0"/>
              <a:t> </a:t>
            </a:r>
            <a:r>
              <a:rPr lang="sr-Cyrl-RS" sz="2400" dirty="0" smtClean="0"/>
              <a:t>ментална</a:t>
            </a:r>
            <a:r>
              <a:rPr lang="vi-VN" sz="2400" dirty="0" smtClean="0"/>
              <a:t> </a:t>
            </a:r>
            <a:r>
              <a:rPr lang="sr-Cyrl-RS" sz="2400" dirty="0" smtClean="0"/>
              <a:t>ретардација</a:t>
            </a:r>
            <a:r>
              <a:rPr lang="vi-VN" sz="2400" dirty="0" smtClean="0"/>
              <a:t> (</a:t>
            </a:r>
            <a:r>
              <a:rPr lang="sr-Cyrl-RS" sz="2400" dirty="0" smtClean="0"/>
              <a:t>тешкоће</a:t>
            </a:r>
            <a:r>
              <a:rPr lang="vi-VN" sz="2400" dirty="0" smtClean="0"/>
              <a:t> </a:t>
            </a:r>
            <a:r>
              <a:rPr lang="sr-Cyrl-RS" sz="2400" dirty="0" smtClean="0"/>
              <a:t>у</a:t>
            </a:r>
            <a:r>
              <a:rPr lang="vi-VN" sz="2400" dirty="0" smtClean="0"/>
              <a:t> </a:t>
            </a:r>
            <a:r>
              <a:rPr lang="sr-Cyrl-RS" sz="2400" dirty="0" smtClean="0"/>
              <a:t>учењу</a:t>
            </a:r>
            <a:r>
              <a:rPr lang="vi-VN" sz="2400" dirty="0" smtClean="0"/>
              <a:t>). </a:t>
            </a:r>
          </a:p>
        </p:txBody>
      </p:sp>
    </p:spTree>
  </p:cSld>
  <p:clrMapOvr>
    <a:masterClrMapping/>
  </p:clrMapOvr>
  <p:transition advTm="8231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3200" dirty="0" smtClean="0">
                <a:latin typeface="+mn-lt"/>
                <a:cs typeface="Times New Roman" pitchFamily="18" charset="0"/>
              </a:rPr>
              <a:t>Turner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-ов</a:t>
            </a:r>
            <a:r>
              <a:rPr lang="sr-Latn-RS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синдром </a:t>
            </a: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Latn-CS" sz="3200" dirty="0" smtClean="0">
                <a:latin typeface="Times New Roman" pitchFamily="18" charset="0"/>
              </a:rPr>
              <a:t>45, X0, 46, XizoXq; 46, XXp-, 46,XXq-..)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>
                <a:cs typeface="Times New Roman" pitchFamily="18" charset="0"/>
              </a:rPr>
              <a:t>Женски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фенотип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b="1" dirty="0" smtClean="0">
                <a:cs typeface="Times New Roman" pitchFamily="18" charset="0"/>
              </a:rPr>
              <a:t>Клиничка</a:t>
            </a:r>
            <a:r>
              <a:rPr lang="sr-Latn-RS" sz="2400" b="1" dirty="0" smtClean="0">
                <a:cs typeface="Times New Roman" pitchFamily="18" charset="0"/>
              </a:rPr>
              <a:t> </a:t>
            </a:r>
            <a:r>
              <a:rPr lang="sr-Cyrl-RS" sz="2400" b="1" dirty="0" smtClean="0">
                <a:cs typeface="Times New Roman" pitchFamily="18" charset="0"/>
              </a:rPr>
              <a:t>слика</a:t>
            </a:r>
            <a:r>
              <a:rPr lang="sr-Latn-RS" sz="2400" dirty="0" smtClean="0">
                <a:cs typeface="Times New Roman" pitchFamily="18" charset="0"/>
              </a:rPr>
              <a:t>:</a:t>
            </a:r>
          </a:p>
          <a:p>
            <a:r>
              <a:rPr lang="sr-Cyrl-RS" sz="2400" dirty="0" smtClean="0">
                <a:cs typeface="Times New Roman" pitchFamily="18" charset="0"/>
              </a:rPr>
              <a:t>едеми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дорзума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стопала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одојачком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периоду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низак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раст</a:t>
            </a:r>
            <a:r>
              <a:rPr lang="en-GB" sz="2400" dirty="0" smtClean="0">
                <a:cs typeface="Times New Roman" pitchFamily="18" charset="0"/>
              </a:rPr>
              <a:t>, 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птеригијум</a:t>
            </a:r>
            <a:r>
              <a:rPr lang="en-GB" sz="2400" dirty="0" smtClean="0">
                <a:cs typeface="Times New Roman" pitchFamily="18" charset="0"/>
              </a:rPr>
              <a:t>, 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штитаст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грудни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кош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одсуство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јајника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ниска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линија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косе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уски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кукови</a:t>
            </a:r>
            <a:endParaRPr lang="en-GB" sz="2400" dirty="0"/>
          </a:p>
        </p:txBody>
      </p:sp>
    </p:spTree>
  </p:cSld>
  <p:clrMapOvr>
    <a:masterClrMapping/>
  </p:clrMapOvr>
  <p:transition advTm="6197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CS" sz="3200" dirty="0" smtClean="0">
                <a:latin typeface="+mn-lt"/>
                <a:cs typeface="Times New Roman" pitchFamily="18" charset="0"/>
              </a:rPr>
              <a:t>Секундарни, хипогонадотропни хипогонадизам</a:t>
            </a:r>
            <a:endParaRPr lang="en-GB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8892480" cy="4411662"/>
          </a:xfrm>
        </p:spPr>
        <p:txBody>
          <a:bodyPr/>
          <a:lstStyle/>
          <a:p>
            <a:r>
              <a:rPr lang="en-GB" sz="2300" b="1" dirty="0" smtClean="0">
                <a:cs typeface="Times New Roman" pitchFamily="18" charset="0"/>
              </a:rPr>
              <a:t>Kalmann</a:t>
            </a:r>
            <a:r>
              <a:rPr lang="sr-Cyrl-RS" sz="2300" b="1" dirty="0" smtClean="0">
                <a:cs typeface="Times New Roman" pitchFamily="18" charset="0"/>
              </a:rPr>
              <a:t>-ов</a:t>
            </a:r>
            <a:r>
              <a:rPr lang="en-GB" sz="2300" b="1" dirty="0" smtClean="0">
                <a:cs typeface="Times New Roman" pitchFamily="18" charset="0"/>
              </a:rPr>
              <a:t> </a:t>
            </a:r>
            <a:r>
              <a:rPr lang="sr-Cyrl-RS" sz="2300" b="1" dirty="0" smtClean="0">
                <a:cs typeface="Times New Roman" pitchFamily="18" charset="0"/>
              </a:rPr>
              <a:t>синдром</a:t>
            </a:r>
            <a:r>
              <a:rPr lang="en-GB" sz="2300" b="1" dirty="0" smtClean="0">
                <a:cs typeface="Times New Roman" pitchFamily="18" charset="0"/>
              </a:rPr>
              <a:t> </a:t>
            </a:r>
            <a:r>
              <a:rPr lang="en-GB" sz="2300" dirty="0" smtClean="0">
                <a:cs typeface="Times New Roman" pitchFamily="18" charset="0"/>
              </a:rPr>
              <a:t>- </a:t>
            </a:r>
            <a:r>
              <a:rPr lang="sr-Cyrl-RS" sz="2300" dirty="0" smtClean="0">
                <a:cs typeface="Times New Roman" pitchFamily="18" charset="0"/>
              </a:rPr>
              <a:t>због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лезије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олфакторне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регије</a:t>
            </a:r>
            <a:r>
              <a:rPr lang="en-GB" sz="2300" dirty="0" smtClean="0">
                <a:cs typeface="Times New Roman" pitchFamily="18" charset="0"/>
              </a:rPr>
              <a:t> (</a:t>
            </a:r>
            <a:r>
              <a:rPr lang="sr-Cyrl-RS" sz="2300" dirty="0" smtClean="0">
                <a:cs typeface="Times New Roman" pitchFamily="18" charset="0"/>
              </a:rPr>
              <a:t>из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које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настају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хипоталамо</a:t>
            </a:r>
            <a:r>
              <a:rPr lang="en-GB" sz="2300" dirty="0" smtClean="0">
                <a:cs typeface="Times New Roman" pitchFamily="18" charset="0"/>
              </a:rPr>
              <a:t>-</a:t>
            </a:r>
            <a:r>
              <a:rPr lang="sr-Cyrl-RS" sz="2300" dirty="0" smtClean="0">
                <a:cs typeface="Times New Roman" pitchFamily="18" charset="0"/>
              </a:rPr>
              <a:t>хипофизни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комплекс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олфакторни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неурони</a:t>
            </a:r>
            <a:r>
              <a:rPr lang="en-GB" sz="2300" dirty="0" smtClean="0">
                <a:cs typeface="Times New Roman" pitchFamily="18" charset="0"/>
              </a:rPr>
              <a:t>), </a:t>
            </a:r>
            <a:r>
              <a:rPr lang="sr-Cyrl-RS" sz="2300" dirty="0" smtClean="0">
                <a:cs typeface="Times New Roman" pitchFamily="18" charset="0"/>
              </a:rPr>
              <a:t>изостаје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полни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развој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јавља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се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аносмија</a:t>
            </a:r>
            <a:r>
              <a:rPr lang="en-GB" sz="2300" dirty="0" smtClean="0">
                <a:cs typeface="Times New Roman" pitchFamily="18" charset="0"/>
              </a:rPr>
              <a:t>/</a:t>
            </a:r>
            <a:r>
              <a:rPr lang="sr-Cyrl-RS" sz="2300" dirty="0" smtClean="0">
                <a:cs typeface="Times New Roman" pitchFamily="18" charset="0"/>
              </a:rPr>
              <a:t>хипосмија</a:t>
            </a:r>
            <a:r>
              <a:rPr lang="en-GB" sz="2300" dirty="0" smtClean="0">
                <a:cs typeface="Times New Roman" pitchFamily="18" charset="0"/>
              </a:rPr>
              <a:t>. </a:t>
            </a:r>
          </a:p>
          <a:p>
            <a:r>
              <a:rPr lang="en-GB" sz="2300" b="1" dirty="0" smtClean="0">
                <a:cs typeface="Times New Roman" pitchFamily="18" charset="0"/>
              </a:rPr>
              <a:t>Prader-Willi sindrom </a:t>
            </a:r>
            <a:r>
              <a:rPr lang="en-GB" sz="2300" dirty="0" smtClean="0">
                <a:cs typeface="Times New Roman" pitchFamily="18" charset="0"/>
              </a:rPr>
              <a:t>– Hipotonija, Hipomencija, Hipogonadizam, Happy (4H) </a:t>
            </a:r>
          </a:p>
          <a:p>
            <a:r>
              <a:rPr lang="en-GB" sz="2300" b="1" dirty="0" smtClean="0">
                <a:cs typeface="Times New Roman" pitchFamily="18" charset="0"/>
              </a:rPr>
              <a:t>Laurence-Moon-Biedl-Bardet </a:t>
            </a:r>
            <a:r>
              <a:rPr lang="sr-Cyrl-RS" sz="2300" b="1" dirty="0" smtClean="0">
                <a:cs typeface="Times New Roman" pitchFamily="18" charset="0"/>
              </a:rPr>
              <a:t>синдром</a:t>
            </a:r>
            <a:r>
              <a:rPr lang="en-GB" sz="2300" dirty="0" smtClean="0">
                <a:cs typeface="Times New Roman" pitchFamily="18" charset="0"/>
              </a:rPr>
              <a:t>– </a:t>
            </a:r>
            <a:r>
              <a:rPr lang="sr-Cyrl-RS" sz="2300" dirty="0" smtClean="0">
                <a:cs typeface="Times New Roman" pitchFamily="18" charset="0"/>
              </a:rPr>
              <a:t>хексадактилија</a:t>
            </a:r>
            <a:r>
              <a:rPr lang="en-GB" sz="2300" dirty="0" smtClean="0">
                <a:cs typeface="Times New Roman" pitchFamily="18" charset="0"/>
              </a:rPr>
              <a:t>, </a:t>
            </a:r>
            <a:r>
              <a:rPr lang="sr-Cyrl-RS" sz="2300" dirty="0" smtClean="0">
                <a:cs typeface="Times New Roman" pitchFamily="18" charset="0"/>
              </a:rPr>
              <a:t>гојазност</a:t>
            </a:r>
            <a:r>
              <a:rPr lang="en-GB" sz="2300" dirty="0" smtClean="0">
                <a:cs typeface="Times New Roman" pitchFamily="18" charset="0"/>
              </a:rPr>
              <a:t>, </a:t>
            </a:r>
            <a:r>
              <a:rPr lang="sr-Cyrl-RS" sz="2300" dirty="0" smtClean="0">
                <a:cs typeface="Times New Roman" pitchFamily="18" charset="0"/>
              </a:rPr>
              <a:t>ретардација</a:t>
            </a:r>
            <a:r>
              <a:rPr lang="en-GB" sz="2300" dirty="0" smtClean="0">
                <a:cs typeface="Times New Roman" pitchFamily="18" charset="0"/>
              </a:rPr>
              <a:t>, </a:t>
            </a:r>
            <a:r>
              <a:rPr lang="sr-Cyrl-RS" sz="2300" dirty="0" smtClean="0">
                <a:cs typeface="Times New Roman" pitchFamily="18" charset="0"/>
              </a:rPr>
              <a:t>ретинитис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пигментоса</a:t>
            </a:r>
            <a:r>
              <a:rPr lang="en-GB" sz="2300" dirty="0" smtClean="0">
                <a:cs typeface="Times New Roman" pitchFamily="18" charset="0"/>
              </a:rPr>
              <a:t>, </a:t>
            </a:r>
            <a:r>
              <a:rPr lang="sr-Cyrl-RS" sz="2300" dirty="0" smtClean="0">
                <a:cs typeface="Times New Roman" pitchFamily="18" charset="0"/>
              </a:rPr>
              <a:t>ренална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инсуфицијенција</a:t>
            </a:r>
            <a:r>
              <a:rPr lang="en-GB" sz="2300" dirty="0" smtClean="0">
                <a:cs typeface="Times New Roman" pitchFamily="18" charset="0"/>
              </a:rPr>
              <a:t> </a:t>
            </a:r>
            <a:endParaRPr lang="sr-Cyrl-RS" sz="2300" dirty="0" smtClean="0">
              <a:cs typeface="Times New Roman" pitchFamily="18" charset="0"/>
            </a:endParaRPr>
          </a:p>
          <a:p>
            <a:r>
              <a:rPr lang="sr-Latn-RS" sz="2300" b="1" dirty="0" smtClean="0">
                <a:cs typeface="Times New Roman" pitchFamily="18" charset="0"/>
              </a:rPr>
              <a:t>Distrophia adiposogenitalis- Frochlih-</a:t>
            </a:r>
            <a:r>
              <a:rPr lang="sr-Cyrl-RS" sz="2300" b="1" dirty="0" smtClean="0">
                <a:cs typeface="Times New Roman" pitchFamily="18" charset="0"/>
              </a:rPr>
              <a:t>ов синдром</a:t>
            </a:r>
            <a:r>
              <a:rPr lang="sr-Latn-RS" sz="2300" b="1" dirty="0" smtClean="0">
                <a:cs typeface="Times New Roman" pitchFamily="18" charset="0"/>
              </a:rPr>
              <a:t> </a:t>
            </a:r>
            <a:endParaRPr lang="en-GB" sz="2300" b="1" dirty="0" smtClean="0">
              <a:cs typeface="Times New Roman" pitchFamily="18" charset="0"/>
            </a:endParaRPr>
          </a:p>
          <a:p>
            <a:r>
              <a:rPr lang="sr-Cyrl-RS" sz="2300" b="1" dirty="0" smtClean="0">
                <a:cs typeface="Times New Roman" pitchFamily="18" charset="0"/>
              </a:rPr>
              <a:t>Тумори</a:t>
            </a:r>
            <a:r>
              <a:rPr lang="en-GB" sz="2300" b="1" dirty="0" smtClean="0">
                <a:cs typeface="Times New Roman" pitchFamily="18" charset="0"/>
              </a:rPr>
              <a:t> </a:t>
            </a:r>
            <a:r>
              <a:rPr lang="sr-Cyrl-RS" sz="2300" b="1" dirty="0" smtClean="0">
                <a:cs typeface="Times New Roman" pitchFamily="18" charset="0"/>
              </a:rPr>
              <a:t>хипоталамо</a:t>
            </a:r>
            <a:r>
              <a:rPr lang="en-GB" sz="2300" b="1" dirty="0" smtClean="0">
                <a:cs typeface="Times New Roman" pitchFamily="18" charset="0"/>
              </a:rPr>
              <a:t>-</a:t>
            </a:r>
            <a:r>
              <a:rPr lang="sr-Cyrl-RS" sz="2300" b="1" dirty="0" smtClean="0">
                <a:cs typeface="Times New Roman" pitchFamily="18" charset="0"/>
              </a:rPr>
              <a:t>хипофизне</a:t>
            </a:r>
            <a:r>
              <a:rPr lang="en-GB" sz="2300" b="1" dirty="0" smtClean="0">
                <a:cs typeface="Times New Roman" pitchFamily="18" charset="0"/>
              </a:rPr>
              <a:t> </a:t>
            </a:r>
            <a:r>
              <a:rPr lang="sr-Cyrl-RS" sz="2300" b="1" dirty="0" smtClean="0">
                <a:cs typeface="Times New Roman" pitchFamily="18" charset="0"/>
              </a:rPr>
              <a:t>регије</a:t>
            </a:r>
            <a:r>
              <a:rPr lang="en-GB" sz="2300" b="1" dirty="0" smtClean="0">
                <a:cs typeface="Times New Roman" pitchFamily="18" charset="0"/>
              </a:rPr>
              <a:t> </a:t>
            </a:r>
            <a:r>
              <a:rPr lang="en-GB" sz="2300" dirty="0" smtClean="0">
                <a:cs typeface="Times New Roman" pitchFamily="18" charset="0"/>
              </a:rPr>
              <a:t>(</a:t>
            </a:r>
            <a:r>
              <a:rPr lang="sr-Cyrl-RS" sz="2300" dirty="0" smtClean="0">
                <a:cs typeface="Times New Roman" pitchFamily="18" charset="0"/>
              </a:rPr>
              <a:t>краниофарингеом</a:t>
            </a:r>
            <a:r>
              <a:rPr lang="en-GB" sz="2300" dirty="0" smtClean="0">
                <a:cs typeface="Times New Roman" pitchFamily="18" charset="0"/>
              </a:rPr>
              <a:t>, </a:t>
            </a:r>
            <a:r>
              <a:rPr lang="sr-Cyrl-RS" sz="2300" dirty="0" smtClean="0">
                <a:cs typeface="Times New Roman" pitchFamily="18" charset="0"/>
              </a:rPr>
              <a:t>пролактином</a:t>
            </a:r>
            <a:r>
              <a:rPr lang="en-GB" sz="2300" dirty="0" smtClean="0">
                <a:cs typeface="Times New Roman" pitchFamily="18" charset="0"/>
              </a:rPr>
              <a:t>) </a:t>
            </a:r>
          </a:p>
          <a:p>
            <a:r>
              <a:rPr lang="sr-Cyrl-RS" sz="2300" b="1" dirty="0" smtClean="0">
                <a:cs typeface="Times New Roman" pitchFamily="18" charset="0"/>
              </a:rPr>
              <a:t>Зрачење</a:t>
            </a:r>
            <a:r>
              <a:rPr lang="en-GB" sz="2300" b="1" dirty="0" smtClean="0">
                <a:cs typeface="Times New Roman" pitchFamily="18" charset="0"/>
              </a:rPr>
              <a:t> </a:t>
            </a:r>
            <a:r>
              <a:rPr lang="sr-Cyrl-RS" sz="2300" b="1" dirty="0" smtClean="0">
                <a:cs typeface="Times New Roman" pitchFamily="18" charset="0"/>
              </a:rPr>
              <a:t>хипоталамо</a:t>
            </a:r>
            <a:r>
              <a:rPr lang="en-GB" sz="2300" b="1" dirty="0" smtClean="0">
                <a:cs typeface="Times New Roman" pitchFamily="18" charset="0"/>
              </a:rPr>
              <a:t>-</a:t>
            </a:r>
            <a:r>
              <a:rPr lang="sr-Cyrl-RS" sz="2300" b="1" dirty="0" smtClean="0">
                <a:cs typeface="Times New Roman" pitchFamily="18" charset="0"/>
              </a:rPr>
              <a:t>хипофизне</a:t>
            </a:r>
            <a:r>
              <a:rPr lang="en-GB" sz="2300" b="1" dirty="0" smtClean="0">
                <a:cs typeface="Times New Roman" pitchFamily="18" charset="0"/>
              </a:rPr>
              <a:t> </a:t>
            </a:r>
            <a:r>
              <a:rPr lang="sr-Cyrl-RS" sz="2300" b="1" dirty="0" smtClean="0">
                <a:cs typeface="Times New Roman" pitchFamily="18" charset="0"/>
              </a:rPr>
              <a:t>регије</a:t>
            </a:r>
            <a:r>
              <a:rPr lang="en-GB" sz="2300" b="1" dirty="0" smtClean="0">
                <a:cs typeface="Times New Roman" pitchFamily="18" charset="0"/>
              </a:rPr>
              <a:t>. </a:t>
            </a:r>
          </a:p>
          <a:p>
            <a:endParaRPr lang="en-GB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</p:spTree>
  </p:cSld>
  <p:clrMapOvr>
    <a:masterClrMapping/>
  </p:clrMapOvr>
  <p:transition advTm="6559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dirty="0" smtClean="0">
                <a:latin typeface="+mn-lt"/>
              </a:rPr>
              <a:t>Pubertas tarda- </a:t>
            </a:r>
            <a:r>
              <a:rPr lang="sr-Cyrl-CS" sz="3200" dirty="0" smtClean="0">
                <a:latin typeface="+mn-lt"/>
              </a:rPr>
              <a:t>у току хроничних  органских и метаболичких болести (20%)</a:t>
            </a:r>
            <a:endParaRPr lang="en-GB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sz="2400" dirty="0" smtClean="0"/>
              <a:t>Anorexia nervosa</a:t>
            </a:r>
          </a:p>
          <a:p>
            <a:r>
              <a:rPr lang="sr-Latn-CS" sz="2400" dirty="0" smtClean="0"/>
              <a:t>M.Coeliacus</a:t>
            </a:r>
          </a:p>
          <a:p>
            <a:r>
              <a:rPr lang="sr-Cyrl-RS" sz="2400" dirty="0" smtClean="0"/>
              <a:t>Хроничне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инфламаторне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болести</a:t>
            </a:r>
            <a:r>
              <a:rPr lang="sr-Latn-CS" sz="2400" dirty="0" smtClean="0"/>
              <a:t> </a:t>
            </a:r>
            <a:r>
              <a:rPr lang="sr-Cyrl-RS" sz="2400" dirty="0" smtClean="0"/>
              <a:t>црева</a:t>
            </a:r>
            <a:endParaRPr lang="sr-Latn-CS" sz="2400" dirty="0" smtClean="0"/>
          </a:p>
          <a:p>
            <a:r>
              <a:rPr lang="sr-Cyrl-RS" sz="2400" dirty="0" smtClean="0"/>
              <a:t>Дијабетес мелитус</a:t>
            </a:r>
            <a:endParaRPr lang="sr-Latn-CS" sz="2400" dirty="0" smtClean="0"/>
          </a:p>
          <a:p>
            <a:r>
              <a:rPr lang="sr-Cyrl-RS" sz="2400" dirty="0" smtClean="0"/>
              <a:t>Интензивни</a:t>
            </a:r>
            <a:r>
              <a:rPr lang="sr-Latn-CS" sz="2400" dirty="0" smtClean="0"/>
              <a:t> </a:t>
            </a:r>
            <a:r>
              <a:rPr lang="sr-Cyrl-RS" sz="2400" dirty="0" smtClean="0"/>
              <a:t>физички</a:t>
            </a:r>
            <a:r>
              <a:rPr lang="sr-Latn-CS" sz="2400" dirty="0" smtClean="0"/>
              <a:t> </a:t>
            </a:r>
            <a:r>
              <a:rPr lang="sr-Cyrl-RS" sz="2400" dirty="0" smtClean="0"/>
              <a:t>напор</a:t>
            </a:r>
            <a:endParaRPr lang="sr-Latn-CS" sz="2400" dirty="0" smtClean="0"/>
          </a:p>
          <a:p>
            <a:endParaRPr lang="en-GB" dirty="0"/>
          </a:p>
        </p:txBody>
      </p:sp>
    </p:spTree>
  </p:cSld>
  <p:clrMapOvr>
    <a:masterClrMapping/>
  </p:clrMapOvr>
  <p:transition advTm="2702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 dirty="0" smtClean="0">
                <a:latin typeface="Times New Roman" pitchFamily="18" charset="0"/>
              </a:rPr>
              <a:t/>
            </a:r>
            <a:br>
              <a:rPr lang="sr-Latn-CS" sz="3600" dirty="0" smtClean="0">
                <a:latin typeface="Times New Roman" pitchFamily="18" charset="0"/>
              </a:rPr>
            </a:br>
            <a:r>
              <a:rPr lang="sr-Latn-CS" sz="3600" dirty="0" smtClean="0">
                <a:latin typeface="Times New Roman" pitchFamily="18" charset="0"/>
              </a:rPr>
              <a:t/>
            </a:r>
            <a:br>
              <a:rPr lang="sr-Latn-CS" sz="3600" dirty="0" smtClean="0">
                <a:latin typeface="Times New Roman" pitchFamily="18" charset="0"/>
              </a:rPr>
            </a:br>
            <a:r>
              <a:rPr lang="sr-Latn-CS" sz="3200" dirty="0" smtClean="0">
                <a:latin typeface="+mn-lt"/>
              </a:rPr>
              <a:t>Anorexia nervosa</a:t>
            </a:r>
            <a:endParaRPr lang="en-GB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411662"/>
          </a:xfrm>
        </p:spPr>
        <p:txBody>
          <a:bodyPr/>
          <a:lstStyle/>
          <a:p>
            <a:r>
              <a:rPr lang="sr-Cyrl-RS" sz="2200" dirty="0" smtClean="0">
                <a:cs typeface="Times New Roman" pitchFamily="18" charset="0"/>
              </a:rPr>
              <a:t>карактерише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ненормалном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представом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о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маси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тела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и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патолошким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страхом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од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гојазности</a:t>
            </a:r>
            <a:r>
              <a:rPr lang="sr-Latn-RS" sz="2200" dirty="0" smtClean="0">
                <a:cs typeface="Times New Roman" pitchFamily="18" charset="0"/>
              </a:rPr>
              <a:t>, </a:t>
            </a:r>
          </a:p>
          <a:p>
            <a:r>
              <a:rPr lang="sr-Cyrl-RS" sz="2200" dirty="0" smtClean="0">
                <a:cs typeface="Times New Roman" pitchFamily="18" charset="0"/>
              </a:rPr>
              <a:t>губитак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у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тежини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већи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од</a:t>
            </a:r>
            <a:r>
              <a:rPr lang="sr-Latn-RS" sz="2200" dirty="0" smtClean="0">
                <a:cs typeface="Times New Roman" pitchFamily="18" charset="0"/>
              </a:rPr>
              <a:t> 25%, </a:t>
            </a:r>
            <a:r>
              <a:rPr lang="sr-Cyrl-RS" sz="2200" dirty="0" smtClean="0">
                <a:cs typeface="Times New Roman" pitchFamily="18" charset="0"/>
              </a:rPr>
              <a:t>страх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од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хране</a:t>
            </a:r>
            <a:r>
              <a:rPr lang="sr-Latn-RS" sz="2200" dirty="0" smtClean="0">
                <a:cs typeface="Times New Roman" pitchFamily="18" charset="0"/>
              </a:rPr>
              <a:t>, </a:t>
            </a:r>
            <a:r>
              <a:rPr lang="sr-Cyrl-RS" sz="2200" dirty="0" smtClean="0">
                <a:cs typeface="Times New Roman" pitchFamily="18" charset="0"/>
              </a:rPr>
              <a:t>изгладњивање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компулзивно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вежбање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аменореја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почиње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пре</a:t>
            </a:r>
            <a:r>
              <a:rPr lang="sr-Latn-RS" sz="2200" dirty="0" smtClean="0">
                <a:cs typeface="Times New Roman" pitchFamily="18" charset="0"/>
              </a:rPr>
              <a:t> 25. </a:t>
            </a:r>
            <a:r>
              <a:rPr lang="sr-Cyrl-RS" sz="2200" smtClean="0">
                <a:cs typeface="Times New Roman" pitchFamily="18" charset="0"/>
              </a:rPr>
              <a:t>године, доминантно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код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девојака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жеља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регредирају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ка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детињству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малаксале</a:t>
            </a:r>
            <a:r>
              <a:rPr lang="sr-Latn-RS" sz="2200" dirty="0" smtClean="0">
                <a:cs typeface="Times New Roman" pitchFamily="18" charset="0"/>
              </a:rPr>
              <a:t>, </a:t>
            </a:r>
            <a:r>
              <a:rPr lang="sr-Cyrl-RS" sz="2200" dirty="0" smtClean="0">
                <a:cs typeface="Times New Roman" pitchFamily="18" charset="0"/>
              </a:rPr>
              <a:t>кахектичне</a:t>
            </a:r>
            <a:r>
              <a:rPr lang="sr-Latn-RS" sz="2200" dirty="0" smtClean="0">
                <a:cs typeface="Times New Roman" pitchFamily="18" charset="0"/>
              </a:rPr>
              <a:t>, </a:t>
            </a:r>
            <a:r>
              <a:rPr lang="sr-Cyrl-RS" sz="2200" dirty="0" smtClean="0">
                <a:cs typeface="Times New Roman" pitchFamily="18" charset="0"/>
              </a:rPr>
              <a:t>бледе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едеми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дехидратација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лануго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длаке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осетљивост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хладноћу</a:t>
            </a:r>
            <a:endParaRPr lang="sr-Latn-RS" sz="2200" dirty="0" smtClean="0">
              <a:cs typeface="Times New Roman" pitchFamily="18" charset="0"/>
            </a:endParaRPr>
          </a:p>
          <a:p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970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200" dirty="0" smtClean="0">
                <a:latin typeface="+mn-lt"/>
              </a:rPr>
              <a:t>Дијагноза хипогонадизма</a:t>
            </a:r>
            <a:endParaRPr lang="en-GB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301608" cy="4411662"/>
          </a:xfrm>
        </p:spPr>
        <p:txBody>
          <a:bodyPr/>
          <a:lstStyle/>
          <a:p>
            <a:r>
              <a:rPr lang="sr-Cyrl-RS" sz="2400" b="1" dirty="0" smtClean="0">
                <a:cs typeface="Times New Roman" pitchFamily="18" charset="0"/>
              </a:rPr>
              <a:t>Анамнеза</a:t>
            </a:r>
            <a:r>
              <a:rPr lang="sr-Latn-RS" sz="2400" b="1" dirty="0" smtClean="0">
                <a:cs typeface="Times New Roman" pitchFamily="18" charset="0"/>
              </a:rPr>
              <a:t>:</a:t>
            </a:r>
            <a:r>
              <a:rPr lang="sr-Cyrl-RS" sz="2400" b="1" dirty="0" smtClean="0">
                <a:cs typeface="Times New Roman" pitchFamily="18" charset="0"/>
              </a:rPr>
              <a:t> лична</a:t>
            </a:r>
            <a:r>
              <a:rPr lang="sr-Latn-RS" sz="2400" dirty="0" smtClean="0">
                <a:cs typeface="Times New Roman" pitchFamily="18" charset="0"/>
              </a:rPr>
              <a:t>- </a:t>
            </a:r>
            <a:r>
              <a:rPr lang="sr-Cyrl-RS" sz="2400" dirty="0" smtClean="0">
                <a:cs typeface="Times New Roman" pitchFamily="18" charset="0"/>
              </a:rPr>
              <a:t>хипопитуитаризам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траума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зрачење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раст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крипторхизам</a:t>
            </a:r>
            <a:r>
              <a:rPr lang="sr-Latn-RS" sz="2400" dirty="0" smtClean="0">
                <a:cs typeface="Times New Roman" pitchFamily="18" charset="0"/>
              </a:rPr>
              <a:t>-</a:t>
            </a:r>
            <a:r>
              <a:rPr lang="sr-Cyrl-RS" sz="2400" dirty="0" smtClean="0">
                <a:cs typeface="Times New Roman" pitchFamily="18" charset="0"/>
              </a:rPr>
              <a:t>дечаци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менарха</a:t>
            </a:r>
            <a:r>
              <a:rPr lang="sr-Latn-RS" sz="2400" dirty="0" smtClean="0">
                <a:cs typeface="Times New Roman" pitchFamily="18" charset="0"/>
              </a:rPr>
              <a:t>- </a:t>
            </a:r>
            <a:r>
              <a:rPr lang="sr-Cyrl-RS" sz="2400" dirty="0" smtClean="0">
                <a:cs typeface="Times New Roman" pitchFamily="18" charset="0"/>
              </a:rPr>
              <a:t>девојчице</a:t>
            </a:r>
            <a:r>
              <a:rPr lang="sr-Latn-RS" sz="2400" dirty="0" smtClean="0">
                <a:cs typeface="Times New Roman" pitchFamily="18" charset="0"/>
              </a:rPr>
              <a:t>; </a:t>
            </a:r>
            <a:r>
              <a:rPr lang="sr-Cyrl-RS" sz="2400" b="1" dirty="0" smtClean="0">
                <a:cs typeface="Times New Roman" pitchFamily="18" charset="0"/>
              </a:rPr>
              <a:t>породична</a:t>
            </a:r>
            <a:endParaRPr lang="sr-Latn-RS" sz="2400" b="1" dirty="0" smtClean="0">
              <a:cs typeface="Times New Roman" pitchFamily="18" charset="0"/>
            </a:endParaRPr>
          </a:p>
          <a:p>
            <a:r>
              <a:rPr lang="sr-Cyrl-RS" sz="2400" b="1" dirty="0" smtClean="0">
                <a:cs typeface="Times New Roman" pitchFamily="18" charset="0"/>
              </a:rPr>
              <a:t>Клинички</a:t>
            </a:r>
            <a:r>
              <a:rPr lang="sr-Latn-RS" sz="2400" b="1" dirty="0" smtClean="0">
                <a:cs typeface="Times New Roman" pitchFamily="18" charset="0"/>
              </a:rPr>
              <a:t> </a:t>
            </a:r>
            <a:r>
              <a:rPr lang="sr-Cyrl-RS" sz="2400" b="1" dirty="0" smtClean="0">
                <a:cs typeface="Times New Roman" pitchFamily="18" charset="0"/>
              </a:rPr>
              <a:t>преглед</a:t>
            </a:r>
            <a:r>
              <a:rPr lang="sr-Latn-RS" sz="2400" b="1" dirty="0" smtClean="0">
                <a:cs typeface="Times New Roman" pitchFamily="18" charset="0"/>
              </a:rPr>
              <a:t>: </a:t>
            </a:r>
            <a:r>
              <a:rPr lang="sr-Cyrl-RS" sz="2400" dirty="0" smtClean="0">
                <a:cs typeface="Times New Roman" pitchFamily="18" charset="0"/>
              </a:rPr>
              <a:t>раст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телесна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висина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пропорције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преглед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гениталија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дојки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постојање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стигмата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b="1" dirty="0" smtClean="0">
                <a:cs typeface="Times New Roman" pitchFamily="18" charset="0"/>
              </a:rPr>
              <a:t>Коштана</a:t>
            </a:r>
            <a:r>
              <a:rPr lang="sr-Latn-RS" sz="2400" b="1" dirty="0" smtClean="0">
                <a:cs typeface="Times New Roman" pitchFamily="18" charset="0"/>
              </a:rPr>
              <a:t> </a:t>
            </a:r>
            <a:r>
              <a:rPr lang="sr-Cyrl-RS" sz="2400" b="1" dirty="0" smtClean="0">
                <a:cs typeface="Times New Roman" pitchFamily="18" charset="0"/>
              </a:rPr>
              <a:t>зрелост</a:t>
            </a:r>
            <a:endParaRPr lang="sr-Latn-RS" sz="2400" b="1" dirty="0" smtClean="0">
              <a:cs typeface="Times New Roman" pitchFamily="18" charset="0"/>
            </a:endParaRPr>
          </a:p>
          <a:p>
            <a:r>
              <a:rPr lang="sr-Cyrl-RS" sz="2400" b="1" dirty="0" smtClean="0">
                <a:cs typeface="Times New Roman" pitchFamily="18" charset="0"/>
              </a:rPr>
              <a:t>Хормонске</a:t>
            </a:r>
            <a:r>
              <a:rPr lang="sr-Latn-RS" sz="2400" b="1" dirty="0" smtClean="0">
                <a:cs typeface="Times New Roman" pitchFamily="18" charset="0"/>
              </a:rPr>
              <a:t> </a:t>
            </a:r>
            <a:r>
              <a:rPr lang="sr-Cyrl-RS" sz="2400" b="1" dirty="0" smtClean="0">
                <a:cs typeface="Times New Roman" pitchFamily="18" charset="0"/>
              </a:rPr>
              <a:t>анализе</a:t>
            </a:r>
            <a:r>
              <a:rPr lang="sr-Latn-RS" sz="2400" b="1" dirty="0" smtClean="0">
                <a:cs typeface="Times New Roman" pitchFamily="18" charset="0"/>
              </a:rPr>
              <a:t>:</a:t>
            </a:r>
          </a:p>
          <a:p>
            <a:r>
              <a:rPr lang="sr-Cyrl-RS" sz="2400" dirty="0" smtClean="0">
                <a:cs typeface="Times New Roman" pitchFamily="18" charset="0"/>
              </a:rPr>
              <a:t>Дечаци</a:t>
            </a:r>
            <a:r>
              <a:rPr lang="sr-Latn-RS" sz="2400" dirty="0" smtClean="0">
                <a:cs typeface="Times New Roman" pitchFamily="18" charset="0"/>
              </a:rPr>
              <a:t>: T, DHT, HCG </a:t>
            </a:r>
            <a:r>
              <a:rPr lang="sr-Cyrl-RS" sz="2400" dirty="0" smtClean="0">
                <a:cs typeface="Times New Roman" pitchFamily="18" charset="0"/>
              </a:rPr>
              <a:t>тест</a:t>
            </a:r>
            <a:r>
              <a:rPr lang="sr-Latn-RS" sz="2400" dirty="0" smtClean="0">
                <a:cs typeface="Times New Roman" pitchFamily="18" charset="0"/>
              </a:rPr>
              <a:t>, FSH, LH, GnRH </a:t>
            </a:r>
            <a:r>
              <a:rPr lang="sr-Cyrl-RS" sz="2400" dirty="0" smtClean="0">
                <a:cs typeface="Times New Roman" pitchFamily="18" charset="0"/>
              </a:rPr>
              <a:t>тест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Девојчице</a:t>
            </a:r>
            <a:r>
              <a:rPr lang="sr-Latn-RS" sz="2400" dirty="0" smtClean="0">
                <a:cs typeface="Times New Roman" pitchFamily="18" charset="0"/>
              </a:rPr>
              <a:t>: FSH, LH, E2, GnRH </a:t>
            </a:r>
            <a:r>
              <a:rPr lang="sr-Cyrl-RS" sz="2400" dirty="0" smtClean="0">
                <a:cs typeface="Times New Roman" pitchFamily="18" charset="0"/>
              </a:rPr>
              <a:t>тест</a:t>
            </a:r>
            <a:r>
              <a:rPr lang="sr-Latn-RS" sz="2400" dirty="0" smtClean="0">
                <a:cs typeface="Times New Roman" pitchFamily="18" charset="0"/>
              </a:rPr>
              <a:t>, 17 OH </a:t>
            </a:r>
            <a:r>
              <a:rPr lang="sr-Cyrl-RS" sz="2400" dirty="0" smtClean="0">
                <a:cs typeface="Times New Roman" pitchFamily="18" charset="0"/>
              </a:rPr>
              <a:t>прогестерон</a:t>
            </a:r>
            <a:r>
              <a:rPr lang="sr-Latn-RS" sz="2400" dirty="0" smtClean="0">
                <a:cs typeface="Times New Roman" pitchFamily="18" charset="0"/>
              </a:rPr>
              <a:t>, PRL, TSH, FT4</a:t>
            </a:r>
          </a:p>
          <a:p>
            <a:r>
              <a:rPr lang="sr-Cyrl-RS" sz="2400" b="1" dirty="0" smtClean="0">
                <a:cs typeface="Times New Roman" pitchFamily="18" charset="0"/>
              </a:rPr>
              <a:t>Кариотип</a:t>
            </a:r>
            <a:endParaRPr lang="sr-Latn-RS" sz="2400" b="1" dirty="0" smtClean="0">
              <a:cs typeface="Times New Roman" pitchFamily="18" charset="0"/>
            </a:endParaRPr>
          </a:p>
          <a:p>
            <a:pPr>
              <a:buNone/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277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200" dirty="0" smtClean="0">
                <a:latin typeface="+mn-lt"/>
              </a:rPr>
              <a:t>Терапија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хипогонадизма</a:t>
            </a:r>
            <a:endParaRPr lang="en-GB" sz="3200" dirty="0">
              <a:latin typeface="+mn-lt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84784"/>
            <a:ext cx="8229600" cy="4411662"/>
          </a:xfrm>
        </p:spPr>
        <p:txBody>
          <a:bodyPr/>
          <a:lstStyle/>
          <a:p>
            <a:pPr marL="476250" indent="-476250"/>
            <a:r>
              <a:rPr lang="sr-Cyrl-RS" sz="2400" b="1" dirty="0" smtClean="0"/>
              <a:t>Физиолошки касни пубертет и конституционо мали раст</a:t>
            </a:r>
          </a:p>
          <a:p>
            <a:pPr marL="476250" indent="-476250"/>
            <a:r>
              <a:rPr lang="sl-SI" sz="2400" dirty="0" smtClean="0"/>
              <a:t>Testosteron enantat/cipionat - 50mg Im/mes  4-6 mes</a:t>
            </a:r>
          </a:p>
          <a:p>
            <a:pPr marL="530225" indent="-265113">
              <a:buFontTx/>
              <a:buNone/>
            </a:pPr>
            <a:r>
              <a:rPr lang="sl-SI" sz="2400" dirty="0" smtClean="0"/>
              <a:t>   (могуће понављање дозе, ако не уследи почетак</a:t>
            </a:r>
            <a:r>
              <a:rPr lang="sr-Cyrl-RS" sz="2400" dirty="0" smtClean="0"/>
              <a:t> </a:t>
            </a:r>
            <a:r>
              <a:rPr lang="sl-SI" sz="2400" dirty="0" smtClean="0"/>
              <a:t>пубертeта)</a:t>
            </a:r>
            <a:endParaRPr lang="sr-Cyrl-RS" sz="2400" dirty="0" smtClean="0"/>
          </a:p>
          <a:p>
            <a:pPr marL="530225" indent="-530225"/>
            <a:r>
              <a:rPr lang="sl-SI" sz="2400" dirty="0" smtClean="0"/>
              <a:t>Анаболички стероиди- ( Oxandrolone ) </a:t>
            </a:r>
          </a:p>
          <a:p>
            <a:pPr marL="530225" indent="-441325">
              <a:buFontTx/>
              <a:buNone/>
            </a:pPr>
            <a:r>
              <a:rPr lang="sl-SI" sz="2400" dirty="0" smtClean="0"/>
              <a:t>      убрзавају раст, стимулишу коштано сазревање и </a:t>
            </a:r>
          </a:p>
          <a:p>
            <a:pPr marL="476250" indent="-387350">
              <a:buFontTx/>
              <a:buNone/>
            </a:pPr>
            <a:r>
              <a:rPr lang="sl-SI" sz="2400" dirty="0" smtClean="0"/>
              <a:t>      не повећавају дефинитивну висину. </a:t>
            </a:r>
            <a:endParaRPr lang="sr-Cyrl-RS" sz="2400" dirty="0" smtClean="0"/>
          </a:p>
          <a:p>
            <a:pPr marL="476250" indent="-476250"/>
            <a:r>
              <a:rPr lang="sl-SI" sz="2400" dirty="0" smtClean="0"/>
              <a:t>Примена GH- ( доказани транзиторни дефицит GH )</a:t>
            </a:r>
          </a:p>
          <a:p>
            <a:pPr marL="530225" indent="-441325">
              <a:buFontTx/>
              <a:buNone/>
            </a:pPr>
            <a:r>
              <a:rPr lang="sl-SI" sz="2400" dirty="0" smtClean="0"/>
              <a:t>      доводи до убрзања расте</a:t>
            </a:r>
            <a:r>
              <a:rPr lang="sr-Cyrl-RS" sz="2400" dirty="0" smtClean="0"/>
              <a:t>њ</a:t>
            </a:r>
            <a:r>
              <a:rPr lang="sl-SI" sz="2400" dirty="0" smtClean="0"/>
              <a:t>а, нема</a:t>
            </a:r>
            <a:r>
              <a:rPr lang="sr-Cyrl-CS" sz="2400" dirty="0" smtClean="0"/>
              <a:t> </a:t>
            </a:r>
            <a:r>
              <a:rPr lang="sl-SI" sz="2400" dirty="0" smtClean="0"/>
              <a:t>утицаја н</a:t>
            </a:r>
            <a:r>
              <a:rPr lang="sr-Cyrl-RS" sz="2400" dirty="0" smtClean="0"/>
              <a:t>а </a:t>
            </a:r>
            <a:r>
              <a:rPr lang="sl-SI" sz="2400" dirty="0" smtClean="0"/>
              <a:t>дефинитивну висину, која је генетски условљена</a:t>
            </a:r>
            <a:endParaRPr lang="sr-Latn-CS" sz="2400" dirty="0" smtClean="0"/>
          </a:p>
        </p:txBody>
      </p:sp>
    </p:spTree>
  </p:cSld>
  <p:clrMapOvr>
    <a:masterClrMapping/>
  </p:clrMapOvr>
  <p:transition advTm="45829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568952" cy="1216025"/>
          </a:xfrm>
        </p:spPr>
        <p:txBody>
          <a:bodyPr/>
          <a:lstStyle/>
          <a:p>
            <a:pPr algn="ctr" eaLnBrk="1" hangingPunct="1"/>
            <a:r>
              <a:rPr lang="sr-Cyrl-RS" sz="3400" b="1" dirty="0" smtClean="0">
                <a:solidFill>
                  <a:schemeClr val="tx1"/>
                </a:solidFill>
                <a:latin typeface="+mn-lt"/>
              </a:rPr>
              <a:t>Терапија</a:t>
            </a:r>
            <a:r>
              <a:rPr lang="sr-Latn-CS" sz="3400" b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r-Cyrl-RS" sz="3400" b="1" dirty="0" smtClean="0">
                <a:solidFill>
                  <a:schemeClr val="tx1"/>
                </a:solidFill>
                <a:latin typeface="+mn-lt"/>
              </a:rPr>
              <a:t>хипогонадотропног</a:t>
            </a:r>
            <a:r>
              <a:rPr lang="sr-Latn-CS" sz="3400" b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r-Cyrl-RS" sz="3400" b="1" dirty="0" smtClean="0">
                <a:solidFill>
                  <a:schemeClr val="tx1"/>
                </a:solidFill>
                <a:latin typeface="+mn-lt"/>
              </a:rPr>
              <a:t>хипогонадизма</a:t>
            </a:r>
            <a:r>
              <a:rPr lang="sr-Latn-CS" sz="3400" dirty="0" smtClean="0">
                <a:latin typeface="+mn-lt"/>
              </a:rPr>
              <a:t> </a:t>
            </a:r>
            <a:r>
              <a:rPr lang="sr-Cyrl-RS" sz="3400" dirty="0" smtClean="0">
                <a:latin typeface="+mn-lt"/>
              </a:rPr>
              <a:t>код</a:t>
            </a:r>
            <a:r>
              <a:rPr lang="sr-Latn-CS" sz="3400" dirty="0" smtClean="0">
                <a:latin typeface="+mn-lt"/>
              </a:rPr>
              <a:t> </a:t>
            </a:r>
            <a:r>
              <a:rPr lang="sr-Cyrl-RS" sz="3400" dirty="0" smtClean="0">
                <a:latin typeface="+mn-lt"/>
              </a:rPr>
              <a:t>дечака</a:t>
            </a:r>
            <a:endParaRPr lang="sr-Latn-CS" sz="3400" b="1" dirty="0" smtClean="0">
              <a:solidFill>
                <a:srgbClr val="CC0000"/>
              </a:solidFill>
              <a:latin typeface="+mn-lt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484784"/>
            <a:ext cx="8641333" cy="56165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RS" sz="2400" dirty="0" smtClean="0"/>
              <a:t>Терапијска недоумица- да ли започети супституциону терапију применом гонадотропних хормона или тестостерона</a:t>
            </a:r>
          </a:p>
          <a:p>
            <a:pPr eaLnBrk="1" hangingPunct="1">
              <a:lnSpc>
                <a:spcPct val="80000"/>
              </a:lnSpc>
            </a:pPr>
            <a:r>
              <a:rPr lang="sr-Cyrl-RS" sz="2400" b="1" dirty="0" smtClean="0"/>
              <a:t>Примена</a:t>
            </a:r>
            <a:r>
              <a:rPr lang="sr-Latn-CS" sz="2400" b="1" dirty="0" smtClean="0"/>
              <a:t> </a:t>
            </a:r>
            <a:r>
              <a:rPr lang="sr-Cyrl-RS" sz="2400" b="1" dirty="0" smtClean="0"/>
              <a:t>тестостерона</a:t>
            </a:r>
            <a:r>
              <a:rPr lang="sr-Latn-CS" sz="2400" dirty="0" smtClean="0"/>
              <a:t>- </a:t>
            </a:r>
            <a:r>
              <a:rPr lang="sr-Cyrl-RS" sz="2400" dirty="0" smtClean="0"/>
              <a:t>задовољавајући раст пениса, скротума и пубичне косматости, убрзава линеарни раст, међутим тестиси остају</a:t>
            </a:r>
            <a:r>
              <a:rPr lang="sr-Latn-CS" sz="2400" dirty="0" smtClean="0"/>
              <a:t> </a:t>
            </a:r>
            <a:r>
              <a:rPr lang="sr-Cyrl-RS" sz="2400" dirty="0" smtClean="0"/>
              <a:t>малих</a:t>
            </a:r>
            <a:r>
              <a:rPr lang="sr-Latn-CS" sz="2400" dirty="0" smtClean="0"/>
              <a:t> </a:t>
            </a:r>
            <a:r>
              <a:rPr lang="sr-Cyrl-RS" sz="2400" dirty="0" smtClean="0"/>
              <a:t>димензија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b="1" dirty="0" smtClean="0"/>
              <a:t>GnRH</a:t>
            </a:r>
            <a:r>
              <a:rPr lang="sr-Latn-CS" sz="2400" dirty="0" smtClean="0"/>
              <a:t>- </a:t>
            </a:r>
            <a:r>
              <a:rPr lang="sr-Cyrl-RS" sz="2400" dirty="0" smtClean="0"/>
              <a:t>примењују се у</a:t>
            </a:r>
            <a:r>
              <a:rPr lang="sr-Latn-CS" sz="2400" dirty="0" smtClean="0"/>
              <a:t> </a:t>
            </a:r>
            <a:r>
              <a:rPr lang="sr-Cyrl-RS" sz="2400" dirty="0" smtClean="0"/>
              <a:t>индукцији</a:t>
            </a:r>
            <a:r>
              <a:rPr lang="sr-Latn-CS" sz="2400" dirty="0" smtClean="0"/>
              <a:t> </a:t>
            </a:r>
            <a:r>
              <a:rPr lang="sr-Cyrl-RS" sz="2400" dirty="0" smtClean="0"/>
              <a:t>фертилности</a:t>
            </a:r>
            <a:r>
              <a:rPr lang="sr-Latn-CS" sz="2400" dirty="0" smtClean="0"/>
              <a:t> </a:t>
            </a:r>
            <a:r>
              <a:rPr lang="sr-Cyrl-RS" sz="2400" dirty="0" smtClean="0"/>
              <a:t>код</a:t>
            </a:r>
            <a:r>
              <a:rPr lang="sr-Latn-CS" sz="2400" dirty="0" smtClean="0"/>
              <a:t> </a:t>
            </a:r>
            <a:r>
              <a:rPr lang="sr-Cyrl-RS" sz="2400" dirty="0" smtClean="0"/>
              <a:t>одраслих</a:t>
            </a:r>
            <a:r>
              <a:rPr lang="sr-Latn-CS" sz="2400" dirty="0" smtClean="0"/>
              <a:t> </a:t>
            </a:r>
            <a:r>
              <a:rPr lang="sr-Cyrl-RS" sz="2400" dirty="0" smtClean="0"/>
              <a:t>мушкараца</a:t>
            </a:r>
          </a:p>
          <a:p>
            <a:pPr eaLnBrk="1" hangingPunct="1">
              <a:lnSpc>
                <a:spcPct val="80000"/>
              </a:lnSpc>
            </a:pPr>
            <a:r>
              <a:rPr lang="sr-Cyrl-RS" sz="2400" dirty="0" smtClean="0"/>
              <a:t>Супституциона терапија депо препаратима тестостерона </a:t>
            </a:r>
            <a:r>
              <a:rPr lang="sr-Latn-CS" sz="2400" dirty="0" smtClean="0"/>
              <a:t>50</a:t>
            </a:r>
            <a:r>
              <a:rPr lang="sr-Cyrl-RS" sz="2400" dirty="0" smtClean="0"/>
              <a:t> </a:t>
            </a:r>
            <a:r>
              <a:rPr lang="sr-Latn-RS" sz="2400" dirty="0" smtClean="0"/>
              <a:t>mg</a:t>
            </a:r>
            <a:r>
              <a:rPr lang="sr-Latn-CS" sz="2400" dirty="0" smtClean="0"/>
              <a:t>-100 </a:t>
            </a:r>
            <a:r>
              <a:rPr lang="sr-Latn-RS" sz="2400" dirty="0" smtClean="0"/>
              <a:t>mg </a:t>
            </a:r>
            <a:r>
              <a:rPr lang="sr-Cyrl-RS" sz="2400" dirty="0" smtClean="0"/>
              <a:t>сваких</a:t>
            </a:r>
            <a:r>
              <a:rPr lang="sr-Latn-RS" sz="2400" dirty="0" smtClean="0"/>
              <a:t> </a:t>
            </a:r>
            <a:r>
              <a:rPr lang="sr-Latn-CS" sz="2400" dirty="0" smtClean="0"/>
              <a:t>4-6 </a:t>
            </a:r>
            <a:r>
              <a:rPr lang="sr-Cyrl-RS" sz="2400" dirty="0" smtClean="0"/>
              <a:t>нед</a:t>
            </a:r>
            <a:r>
              <a:rPr lang="sr-Latn-RS" sz="2400" dirty="0" smtClean="0"/>
              <a:t>e</a:t>
            </a:r>
            <a:r>
              <a:rPr lang="sr-Cyrl-RS" sz="2400" dirty="0" smtClean="0"/>
              <a:t>ља</a:t>
            </a:r>
            <a:r>
              <a:rPr lang="sr-Latn-CS" sz="2400" dirty="0" smtClean="0"/>
              <a:t> </a:t>
            </a:r>
            <a:r>
              <a:rPr lang="sr-Latn-RS" sz="2400" dirty="0" smtClean="0"/>
              <a:t>i.m.</a:t>
            </a:r>
            <a:r>
              <a:rPr lang="sr-Latn-CS" sz="2400" dirty="0" smtClean="0"/>
              <a:t> </a:t>
            </a:r>
            <a:r>
              <a:rPr lang="sr-Cyrl-RS" sz="2400" dirty="0" smtClean="0"/>
              <a:t>током</a:t>
            </a:r>
            <a:r>
              <a:rPr lang="sr-Latn-CS" sz="2400" dirty="0" smtClean="0"/>
              <a:t> 4-8 </a:t>
            </a:r>
            <a:r>
              <a:rPr lang="sr-Cyrl-RS" sz="2400" dirty="0" smtClean="0"/>
              <a:t>мес</a:t>
            </a:r>
            <a:r>
              <a:rPr lang="sr-Latn-CS" sz="2400" dirty="0" smtClean="0"/>
              <a:t>, </a:t>
            </a:r>
            <a:r>
              <a:rPr lang="sr-Cyrl-RS" sz="2400" dirty="0" smtClean="0"/>
              <a:t>уз</a:t>
            </a:r>
            <a:r>
              <a:rPr lang="sr-Latn-CS" sz="2400" dirty="0" smtClean="0"/>
              <a:t> </a:t>
            </a:r>
            <a:r>
              <a:rPr lang="sr-Cyrl-RS" sz="2400" dirty="0" smtClean="0"/>
              <a:t>постепено</a:t>
            </a:r>
            <a:r>
              <a:rPr lang="sr-Latn-CS" sz="2400" dirty="0" smtClean="0"/>
              <a:t> </a:t>
            </a:r>
            <a:r>
              <a:rPr lang="sr-Cyrl-RS" sz="2400" dirty="0" smtClean="0"/>
              <a:t>повећање</a:t>
            </a:r>
            <a:r>
              <a:rPr lang="sr-Latn-CS" sz="2400" dirty="0" smtClean="0"/>
              <a:t> </a:t>
            </a:r>
            <a:r>
              <a:rPr lang="sr-Cyrl-RS" sz="2400" dirty="0" smtClean="0"/>
              <a:t>дозе</a:t>
            </a:r>
            <a:r>
              <a:rPr lang="sr-Latn-CS" sz="2400" dirty="0" smtClean="0"/>
              <a:t> </a:t>
            </a:r>
            <a:r>
              <a:rPr lang="sr-Cyrl-RS" sz="2400" dirty="0" smtClean="0"/>
              <a:t>по</a:t>
            </a:r>
            <a:r>
              <a:rPr lang="sr-Latn-CS" sz="2400" dirty="0" smtClean="0"/>
              <a:t> 50</a:t>
            </a:r>
            <a:r>
              <a:rPr lang="sr-Latn-RS" sz="2400" dirty="0" smtClean="0"/>
              <a:t> mg</a:t>
            </a:r>
            <a:r>
              <a:rPr lang="sr-Latn-CS" sz="2400" dirty="0" smtClean="0"/>
              <a:t> </a:t>
            </a:r>
            <a:r>
              <a:rPr lang="sr-Cyrl-RS" sz="2400" dirty="0" smtClean="0"/>
              <a:t>сваких</a:t>
            </a:r>
            <a:r>
              <a:rPr lang="sr-Latn-CS" sz="2400" dirty="0" smtClean="0"/>
              <a:t> 4-6 </a:t>
            </a:r>
            <a:r>
              <a:rPr lang="sr-Cyrl-RS" sz="2400" dirty="0" smtClean="0"/>
              <a:t>мес</a:t>
            </a:r>
            <a:r>
              <a:rPr lang="sr-Latn-RS" sz="2400" dirty="0" smtClean="0"/>
              <a:t>e</a:t>
            </a:r>
            <a:r>
              <a:rPr lang="sr-Cyrl-RS" sz="2400" dirty="0" smtClean="0"/>
              <a:t>ци</a:t>
            </a:r>
            <a:r>
              <a:rPr lang="sr-Latn-CS" sz="2400" dirty="0" smtClean="0"/>
              <a:t>, </a:t>
            </a:r>
            <a:r>
              <a:rPr lang="sr-Cyrl-RS" sz="2400" dirty="0" smtClean="0"/>
              <a:t>просечне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адултне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дозе</a:t>
            </a:r>
            <a:r>
              <a:rPr lang="sr-Latn-CS" sz="2400" dirty="0" smtClean="0"/>
              <a:t>:</a:t>
            </a:r>
            <a:r>
              <a:rPr lang="sr-Cyrl-RS" sz="2400" dirty="0" smtClean="0"/>
              <a:t> </a:t>
            </a:r>
            <a:r>
              <a:rPr lang="sr-Latn-CS" sz="2400" dirty="0" smtClean="0"/>
              <a:t>200</a:t>
            </a:r>
            <a:r>
              <a:rPr lang="sr-Cyrl-RS" sz="2400" dirty="0" smtClean="0"/>
              <a:t> </a:t>
            </a:r>
            <a:r>
              <a:rPr lang="sr-Latn-RS" sz="2400" dirty="0" smtClean="0"/>
              <a:t>mg</a:t>
            </a:r>
            <a:r>
              <a:rPr lang="sr-Cyrl-RS" sz="2400" dirty="0" smtClean="0"/>
              <a:t> сваких</a:t>
            </a:r>
            <a:r>
              <a:rPr lang="sr-Latn-CS" sz="2400" dirty="0" smtClean="0"/>
              <a:t>14 </a:t>
            </a:r>
            <a:r>
              <a:rPr lang="sr-Cyrl-RS" sz="2400" dirty="0" smtClean="0"/>
              <a:t>дана</a:t>
            </a:r>
            <a:r>
              <a:rPr lang="sr-Latn-CS" sz="2400" dirty="0" smtClean="0"/>
              <a:t>, </a:t>
            </a:r>
            <a:r>
              <a:rPr lang="sr-Cyrl-RS" sz="2400" dirty="0" smtClean="0"/>
              <a:t>или</a:t>
            </a:r>
            <a:r>
              <a:rPr lang="sr-Latn-CS" sz="2400" dirty="0" smtClean="0"/>
              <a:t> 300 </a:t>
            </a:r>
            <a:r>
              <a:rPr lang="en-GB" sz="2400" dirty="0" smtClean="0"/>
              <a:t>mg</a:t>
            </a:r>
            <a:r>
              <a:rPr lang="sr-Cyrl-RS" sz="2400" dirty="0" smtClean="0"/>
              <a:t> сваких </a:t>
            </a:r>
            <a:r>
              <a:rPr lang="sr-Latn-CS" sz="2400" dirty="0" smtClean="0"/>
              <a:t>21</a:t>
            </a:r>
            <a:r>
              <a:rPr lang="sr-Cyrl-RS" sz="2400" dirty="0" smtClean="0"/>
              <a:t> дан</a:t>
            </a:r>
            <a:r>
              <a:rPr lang="sr-Latn-CS" sz="2400" dirty="0" smtClean="0"/>
              <a:t>.</a:t>
            </a:r>
            <a:endParaRPr lang="sr-Cyrl-RS" sz="24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sr-Latn-CS" sz="2400" dirty="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Latn-CS" sz="18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14110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4"/>
          <p:cNvSpPr>
            <a:spLocks noChangeArrowheads="1"/>
          </p:cNvSpPr>
          <p:nvPr/>
        </p:nvSpPr>
        <p:spPr bwMode="auto">
          <a:xfrm>
            <a:off x="395536" y="1556792"/>
            <a:ext cx="835297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6213" indent="-176213" algn="l">
              <a:buFont typeface="Arial" pitchFamily="34" charset="0"/>
              <a:buChar char="•"/>
            </a:pPr>
            <a:r>
              <a:rPr lang="sr-Cyrl-RS" sz="2400" b="1" dirty="0" smtClean="0">
                <a:latin typeface="+mn-lt"/>
              </a:rPr>
              <a:t>Естрогени</a:t>
            </a:r>
          </a:p>
          <a:p>
            <a:pPr marL="176213" indent="-87313" algn="l">
              <a:buFont typeface="Arial" pitchFamily="34" charset="0"/>
              <a:buChar char="•"/>
            </a:pPr>
            <a:r>
              <a:rPr lang="sr-Cyrl-RS" sz="2400" dirty="0" smtClean="0">
                <a:latin typeface="+mn-lt"/>
              </a:rPr>
              <a:t> </a:t>
            </a:r>
            <a:r>
              <a:rPr lang="sr-Latn-CS" sz="2400" dirty="0" smtClean="0">
                <a:latin typeface="+mn-lt"/>
              </a:rPr>
              <a:t>5</a:t>
            </a:r>
            <a:r>
              <a:rPr lang="el-GR" sz="2400" dirty="0" smtClean="0">
                <a:latin typeface="+mn-lt"/>
              </a:rPr>
              <a:t>μ</a:t>
            </a:r>
            <a:r>
              <a:rPr lang="sr-Cyrl-RS" sz="2400" dirty="0" smtClean="0">
                <a:latin typeface="+mn-lt"/>
              </a:rPr>
              <a:t>г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етинил</a:t>
            </a:r>
            <a:r>
              <a:rPr lang="sr-Latn-CS" sz="2400" dirty="0" smtClean="0">
                <a:latin typeface="+mn-lt"/>
              </a:rPr>
              <a:t>-</a:t>
            </a:r>
            <a:r>
              <a:rPr lang="sr-Cyrl-RS" sz="2400" dirty="0" smtClean="0">
                <a:latin typeface="+mn-lt"/>
              </a:rPr>
              <a:t>естрадиол дневно</a:t>
            </a:r>
            <a:r>
              <a:rPr lang="sr-Latn-CS" sz="2400" dirty="0" smtClean="0">
                <a:latin typeface="+mn-lt"/>
              </a:rPr>
              <a:t>, </a:t>
            </a:r>
            <a:r>
              <a:rPr lang="sr-Cyrl-RS" sz="2400" dirty="0" smtClean="0">
                <a:latin typeface="+mn-lt"/>
              </a:rPr>
              <a:t>повећање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за</a:t>
            </a:r>
            <a:r>
              <a:rPr lang="sr-Latn-CS" sz="2400" dirty="0" smtClean="0">
                <a:latin typeface="+mn-lt"/>
              </a:rPr>
              <a:t> </a:t>
            </a:r>
            <a:r>
              <a:rPr lang="sr-Latn-CS" sz="2400" dirty="0">
                <a:latin typeface="+mn-lt"/>
              </a:rPr>
              <a:t>5 </a:t>
            </a:r>
            <a:r>
              <a:rPr lang="el-GR" sz="2400" dirty="0" smtClean="0">
                <a:latin typeface="+mn-lt"/>
              </a:rPr>
              <a:t>μ</a:t>
            </a:r>
            <a:r>
              <a:rPr lang="sr-Cyrl-RS" sz="2400" dirty="0" smtClean="0">
                <a:latin typeface="+mn-lt"/>
              </a:rPr>
              <a:t>г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сваких</a:t>
            </a:r>
            <a:r>
              <a:rPr lang="sr-Latn-CS" sz="2400" dirty="0" smtClean="0">
                <a:latin typeface="+mn-lt"/>
              </a:rPr>
              <a:t> </a:t>
            </a:r>
            <a:r>
              <a:rPr lang="sr-Latn-CS" sz="2400" dirty="0">
                <a:latin typeface="+mn-lt"/>
              </a:rPr>
              <a:t>6 </a:t>
            </a:r>
            <a:r>
              <a:rPr lang="sr-Cyrl-RS" sz="2400" dirty="0" smtClean="0">
                <a:latin typeface="+mn-lt"/>
              </a:rPr>
              <a:t>месеци</a:t>
            </a:r>
            <a:r>
              <a:rPr lang="sr-Latn-CS" sz="2400" dirty="0" smtClean="0">
                <a:latin typeface="+mn-lt"/>
              </a:rPr>
              <a:t>, </a:t>
            </a:r>
            <a:r>
              <a:rPr lang="sr-Cyrl-RS" sz="2400" dirty="0" smtClean="0">
                <a:latin typeface="+mn-lt"/>
              </a:rPr>
              <a:t>до достизања адултне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дозе</a:t>
            </a:r>
            <a:r>
              <a:rPr lang="sr-Latn-CS" sz="2400" dirty="0" smtClean="0">
                <a:latin typeface="+mn-lt"/>
              </a:rPr>
              <a:t> </a:t>
            </a:r>
            <a:r>
              <a:rPr lang="sr-Latn-CS" sz="2400" dirty="0">
                <a:latin typeface="+mn-lt"/>
              </a:rPr>
              <a:t>20-30 </a:t>
            </a:r>
            <a:r>
              <a:rPr lang="el-GR" sz="2400" dirty="0" smtClean="0">
                <a:latin typeface="+mn-lt"/>
              </a:rPr>
              <a:t>μ</a:t>
            </a:r>
            <a:r>
              <a:rPr lang="sr-Cyrl-RS" sz="2400" dirty="0" smtClean="0">
                <a:latin typeface="+mn-lt"/>
              </a:rPr>
              <a:t>г</a:t>
            </a:r>
            <a:endParaRPr lang="sr-Cyrl-RS" sz="2400" dirty="0">
              <a:latin typeface="+mn-lt"/>
            </a:endParaRPr>
          </a:p>
          <a:p>
            <a:pPr marL="176213" indent="-87313" algn="l">
              <a:buFont typeface="Arial" pitchFamily="34" charset="0"/>
              <a:buChar char="•"/>
            </a:pPr>
            <a:r>
              <a:rPr lang="sr-Cyrl-RS" sz="2400" dirty="0" smtClean="0">
                <a:latin typeface="+mn-lt"/>
              </a:rPr>
              <a:t> коњуговани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естрогени</a:t>
            </a:r>
            <a:r>
              <a:rPr lang="sr-Latn-CS" sz="2400" dirty="0" smtClean="0">
                <a:latin typeface="+mn-lt"/>
              </a:rPr>
              <a:t> 0,3</a:t>
            </a:r>
            <a:r>
              <a:rPr lang="en-GB" sz="2400" dirty="0" smtClean="0">
                <a:latin typeface="+mn-lt"/>
              </a:rPr>
              <a:t>mg</a:t>
            </a:r>
            <a:r>
              <a:rPr lang="sr-Cyrl-RS" sz="2400" dirty="0" smtClean="0">
                <a:latin typeface="+mn-lt"/>
              </a:rPr>
              <a:t> дневно</a:t>
            </a:r>
            <a:endParaRPr lang="sr-Cyrl-RS" sz="2400" dirty="0">
              <a:latin typeface="+mn-lt"/>
            </a:endParaRPr>
          </a:p>
          <a:p>
            <a:pPr marL="176213" indent="-87313" algn="l">
              <a:buFont typeface="Arial" pitchFamily="34" charset="0"/>
              <a:buChar char="•"/>
            </a:pPr>
            <a:r>
              <a:rPr lang="sr-Cyrl-RS" sz="2400" dirty="0" smtClean="0">
                <a:latin typeface="+mn-lt"/>
              </a:rPr>
              <a:t> трансдермални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фластер</a:t>
            </a:r>
            <a:r>
              <a:rPr lang="sr-Latn-CS" sz="2400" dirty="0" smtClean="0">
                <a:latin typeface="+mn-lt"/>
              </a:rPr>
              <a:t> 0,05</a:t>
            </a:r>
            <a:r>
              <a:rPr lang="sr-Cyrl-RS" sz="2400" dirty="0" smtClean="0">
                <a:latin typeface="+mn-lt"/>
              </a:rPr>
              <a:t> </a:t>
            </a:r>
            <a:r>
              <a:rPr lang="en-GB" sz="2400" dirty="0" smtClean="0">
                <a:latin typeface="+mn-lt"/>
              </a:rPr>
              <a:t>mg</a:t>
            </a:r>
            <a:r>
              <a:rPr lang="sr-Latn-CS" sz="2400" dirty="0" smtClean="0">
                <a:latin typeface="+mn-lt"/>
              </a:rPr>
              <a:t> 1-2</a:t>
            </a:r>
            <a:r>
              <a:rPr lang="sr-Cyrl-RS" sz="2400" dirty="0" smtClean="0">
                <a:latin typeface="+mn-lt"/>
              </a:rPr>
              <a:t> пута недељно</a:t>
            </a:r>
            <a:r>
              <a:rPr lang="sr-Latn-CS" sz="2400" dirty="0" smtClean="0">
                <a:latin typeface="+mn-lt"/>
              </a:rPr>
              <a:t>.</a:t>
            </a:r>
            <a:endParaRPr lang="sr-Cyrl-RS" sz="2400" dirty="0" smtClean="0">
              <a:latin typeface="+mn-lt"/>
            </a:endParaRPr>
          </a:p>
          <a:p>
            <a:pPr marL="176213" indent="-176213" algn="l">
              <a:buFont typeface="Arial" pitchFamily="34" charset="0"/>
              <a:buChar char="•"/>
            </a:pPr>
            <a:r>
              <a:rPr lang="sr-Cyrl-RS" sz="2400" b="1" dirty="0" smtClean="0">
                <a:latin typeface="+mn-lt"/>
              </a:rPr>
              <a:t>Прогестерон</a:t>
            </a:r>
            <a:r>
              <a:rPr lang="sr-Latn-CS" sz="2400" dirty="0" smtClean="0">
                <a:latin typeface="+mn-lt"/>
              </a:rPr>
              <a:t> </a:t>
            </a:r>
            <a:r>
              <a:rPr lang="sr-Latn-CS" sz="2400" dirty="0">
                <a:latin typeface="+mn-lt"/>
              </a:rPr>
              <a:t>- </a:t>
            </a:r>
            <a:r>
              <a:rPr lang="sr-Cyrl-RS" sz="2400" dirty="0" smtClean="0">
                <a:latin typeface="+mn-lt"/>
              </a:rPr>
              <a:t>кад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доза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етинил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естрадиола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дође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до</a:t>
            </a:r>
            <a:r>
              <a:rPr lang="sr-Latn-CS" sz="2400" dirty="0" smtClean="0">
                <a:latin typeface="+mn-lt"/>
              </a:rPr>
              <a:t> </a:t>
            </a:r>
            <a:r>
              <a:rPr lang="sr-Latn-CS" sz="2400" dirty="0">
                <a:latin typeface="+mn-lt"/>
              </a:rPr>
              <a:t>15 </a:t>
            </a:r>
            <a:r>
              <a:rPr lang="el-GR" sz="2400" dirty="0" smtClean="0">
                <a:latin typeface="+mn-lt"/>
              </a:rPr>
              <a:t>μ</a:t>
            </a:r>
            <a:r>
              <a:rPr lang="sr-Cyrl-RS" sz="2400" dirty="0" smtClean="0">
                <a:latin typeface="+mn-lt"/>
              </a:rPr>
              <a:t>г</a:t>
            </a:r>
            <a:endParaRPr lang="sr-Cyrl-RS" sz="2400" dirty="0">
              <a:latin typeface="+mn-lt"/>
            </a:endParaRPr>
          </a:p>
          <a:p>
            <a:pPr marL="176213" indent="-176213" algn="l">
              <a:buFont typeface="Arial" pitchFamily="34" charset="0"/>
              <a:buChar char="•"/>
            </a:pPr>
            <a:r>
              <a:rPr lang="sr-Cyrl-RS" sz="2400" b="1" dirty="0" smtClean="0">
                <a:latin typeface="+mn-lt"/>
              </a:rPr>
              <a:t>Комбинација естрогена и прогестерона-</a:t>
            </a:r>
            <a:r>
              <a:rPr lang="sr-Cyrl-RS" sz="2400" dirty="0" smtClean="0">
                <a:latin typeface="+mn-lt"/>
              </a:rPr>
              <a:t> циклична примена</a:t>
            </a:r>
          </a:p>
          <a:p>
            <a:pPr marL="176213" indent="-87313" algn="l">
              <a:buFont typeface="Arial" pitchFamily="34" charset="0"/>
              <a:buChar char="•"/>
            </a:pPr>
            <a:r>
              <a:rPr lang="sr-Cyrl-RS" sz="2400" dirty="0" smtClean="0">
                <a:latin typeface="+mn-lt"/>
              </a:rPr>
              <a:t> Првих</a:t>
            </a:r>
            <a:r>
              <a:rPr lang="sr-Latn-CS" sz="2400" dirty="0" smtClean="0">
                <a:latin typeface="+mn-lt"/>
              </a:rPr>
              <a:t> </a:t>
            </a:r>
            <a:r>
              <a:rPr lang="sr-Latn-CS" sz="2400" dirty="0">
                <a:latin typeface="+mn-lt"/>
              </a:rPr>
              <a:t>21 </a:t>
            </a:r>
            <a:r>
              <a:rPr lang="sr-Cyrl-RS" sz="2400" dirty="0" smtClean="0">
                <a:latin typeface="+mn-lt"/>
              </a:rPr>
              <a:t>дан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календарског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месеца</a:t>
            </a:r>
            <a:r>
              <a:rPr lang="sr-Latn-CS" sz="2400" dirty="0" smtClean="0">
                <a:latin typeface="+mn-lt"/>
              </a:rPr>
              <a:t>-</a:t>
            </a:r>
            <a:r>
              <a:rPr lang="sr-Cyrl-RS" sz="2400" dirty="0" smtClean="0">
                <a:latin typeface="+mn-lt"/>
              </a:rPr>
              <a:t>естрогени, а последњих дест дана додаје се прогестерон; од 22. дана прекида се узимање оба хормона, а првог дана наредног месеца започети нову терапију.</a:t>
            </a:r>
            <a:endParaRPr lang="sr-Cyrl-RS" sz="2400" dirty="0">
              <a:latin typeface="+mn-lt"/>
            </a:endParaRPr>
          </a:p>
          <a:p>
            <a:pPr marL="176213" indent="-176213" algn="l">
              <a:buFont typeface="Arial" pitchFamily="34" charset="0"/>
              <a:buChar char="•"/>
            </a:pPr>
            <a:r>
              <a:rPr lang="sr-Cyrl-RS" sz="2400" b="1" dirty="0" smtClean="0">
                <a:latin typeface="+mn-lt"/>
              </a:rPr>
              <a:t>Примена </a:t>
            </a:r>
            <a:r>
              <a:rPr lang="en-GB" sz="2400" b="1" dirty="0" smtClean="0">
                <a:latin typeface="+mn-lt"/>
              </a:rPr>
              <a:t>GnRH</a:t>
            </a:r>
            <a:r>
              <a:rPr lang="sr-Latn-CS" sz="2400" b="1" dirty="0" smtClean="0">
                <a:latin typeface="+mn-lt"/>
              </a:rPr>
              <a:t> </a:t>
            </a:r>
            <a:r>
              <a:rPr lang="sr-Cyrl-RS" sz="2400" b="1" dirty="0" smtClean="0">
                <a:latin typeface="+mn-lt"/>
              </a:rPr>
              <a:t>помоћу пумпе</a:t>
            </a:r>
            <a:endParaRPr lang="el-GR" sz="2400" b="1" dirty="0">
              <a:latin typeface="+mn-lt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280920" cy="1216025"/>
          </a:xfrm>
        </p:spPr>
        <p:txBody>
          <a:bodyPr/>
          <a:lstStyle/>
          <a:p>
            <a:pPr algn="ctr" eaLnBrk="1" hangingPunct="1"/>
            <a:r>
              <a:rPr lang="sr-Cyrl-RS" sz="3400" b="1" dirty="0" smtClean="0">
                <a:solidFill>
                  <a:schemeClr val="tx1"/>
                </a:solidFill>
                <a:latin typeface="+mn-lt"/>
              </a:rPr>
              <a:t>Терапија</a:t>
            </a:r>
            <a:r>
              <a:rPr lang="sr-Latn-CS" sz="3400" b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r-Cyrl-RS" sz="3400" b="1" dirty="0" smtClean="0">
                <a:solidFill>
                  <a:schemeClr val="tx1"/>
                </a:solidFill>
                <a:latin typeface="+mn-lt"/>
              </a:rPr>
              <a:t>хипогонадотропног</a:t>
            </a:r>
            <a:r>
              <a:rPr lang="sr-Latn-CS" sz="3400" b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r-Cyrl-RS" sz="3400" b="1" dirty="0" smtClean="0">
                <a:solidFill>
                  <a:schemeClr val="tx1"/>
                </a:solidFill>
                <a:latin typeface="+mn-lt"/>
              </a:rPr>
              <a:t>хипогонадизма</a:t>
            </a:r>
            <a:r>
              <a:rPr lang="sr-Latn-CS" sz="3400" dirty="0" smtClean="0">
                <a:latin typeface="+mn-lt"/>
              </a:rPr>
              <a:t> </a:t>
            </a:r>
            <a:r>
              <a:rPr lang="sr-Cyrl-RS" sz="3400" dirty="0" smtClean="0">
                <a:latin typeface="+mn-lt"/>
              </a:rPr>
              <a:t>код</a:t>
            </a:r>
            <a:r>
              <a:rPr lang="sr-Latn-CS" sz="3400" dirty="0" smtClean="0">
                <a:latin typeface="+mn-lt"/>
              </a:rPr>
              <a:t> </a:t>
            </a:r>
            <a:r>
              <a:rPr lang="sr-Cyrl-RS" sz="3400" dirty="0" smtClean="0">
                <a:latin typeface="+mn-lt"/>
              </a:rPr>
              <a:t>девојчица</a:t>
            </a:r>
            <a:endParaRPr lang="sr-Latn-CS" sz="3400" b="1" dirty="0" smtClean="0">
              <a:solidFill>
                <a:srgbClr val="CC0000"/>
              </a:solidFill>
              <a:latin typeface="+mn-lt"/>
            </a:endParaRPr>
          </a:p>
        </p:txBody>
      </p:sp>
    </p:spTree>
  </p:cSld>
  <p:clrMapOvr>
    <a:masterClrMapping/>
  </p:clrMapOvr>
  <p:transition advTm="15205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18488" cy="792088"/>
          </a:xfrm>
        </p:spPr>
        <p:txBody>
          <a:bodyPr/>
          <a:lstStyle/>
          <a:p>
            <a:pPr algn="ctr">
              <a:spcBef>
                <a:spcPts val="600"/>
              </a:spcBef>
            </a:pPr>
            <a:r>
              <a:rPr lang="sr-Cyrl-RS" sz="3500" dirty="0" smtClean="0"/>
              <a:t>Контролни</a:t>
            </a:r>
            <a:r>
              <a:rPr lang="sl-SI" sz="3500" dirty="0" smtClean="0"/>
              <a:t> </a:t>
            </a:r>
            <a:r>
              <a:rPr lang="sr-Cyrl-RS" sz="3500" dirty="0" smtClean="0"/>
              <a:t>механизми</a:t>
            </a:r>
            <a:r>
              <a:rPr lang="sl-SI" sz="3500" dirty="0" smtClean="0"/>
              <a:t> </a:t>
            </a:r>
            <a:r>
              <a:rPr lang="sr-Cyrl-RS" sz="3500" dirty="0" smtClean="0"/>
              <a:t>пубертета</a:t>
            </a:r>
            <a:endParaRPr lang="sl-SI" sz="35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352928" cy="475252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sr-Cyrl-RS" sz="2600" dirty="0" smtClean="0"/>
              <a:t>Генетски</a:t>
            </a:r>
            <a:r>
              <a:rPr lang="sl-SI" sz="2600" dirty="0" smtClean="0"/>
              <a:t> - </a:t>
            </a:r>
            <a:r>
              <a:rPr lang="sr-Cyrl-RS" sz="2600" dirty="0" smtClean="0">
                <a:solidFill>
                  <a:srgbClr val="000000"/>
                </a:solidFill>
              </a:rPr>
              <a:t>Макорин</a:t>
            </a:r>
            <a:r>
              <a:rPr lang="en-GB" sz="2600" dirty="0" smtClean="0">
                <a:solidFill>
                  <a:srgbClr val="000000"/>
                </a:solidFill>
              </a:rPr>
              <a:t> </a:t>
            </a:r>
            <a:r>
              <a:rPr lang="sr-Cyrl-RS" sz="2600" dirty="0" smtClean="0">
                <a:solidFill>
                  <a:srgbClr val="000000"/>
                </a:solidFill>
              </a:rPr>
              <a:t>РИНГ</a:t>
            </a:r>
            <a:r>
              <a:rPr lang="en-GB" sz="2600" dirty="0" smtClean="0">
                <a:solidFill>
                  <a:srgbClr val="000000"/>
                </a:solidFill>
              </a:rPr>
              <a:t>-</a:t>
            </a:r>
            <a:r>
              <a:rPr lang="sr-Cyrl-RS" sz="2600" dirty="0" smtClean="0">
                <a:solidFill>
                  <a:srgbClr val="000000"/>
                </a:solidFill>
              </a:rPr>
              <a:t>фингер</a:t>
            </a:r>
            <a:r>
              <a:rPr lang="en-GB" sz="2600" dirty="0" smtClean="0">
                <a:solidFill>
                  <a:srgbClr val="000000"/>
                </a:solidFill>
              </a:rPr>
              <a:t> </a:t>
            </a:r>
            <a:r>
              <a:rPr lang="sr-Cyrl-RS" sz="2600" dirty="0" smtClean="0">
                <a:solidFill>
                  <a:srgbClr val="000000"/>
                </a:solidFill>
              </a:rPr>
              <a:t>протеин</a:t>
            </a:r>
            <a:r>
              <a:rPr lang="en-GB" sz="2600" dirty="0" smtClean="0">
                <a:solidFill>
                  <a:srgbClr val="000000"/>
                </a:solidFill>
              </a:rPr>
              <a:t> 3 (</a:t>
            </a:r>
            <a:r>
              <a:rPr lang="sr-Cyrl-RS" sz="2600" dirty="0" smtClean="0">
                <a:solidFill>
                  <a:srgbClr val="000000"/>
                </a:solidFill>
              </a:rPr>
              <a:t>МКРН</a:t>
            </a:r>
            <a:r>
              <a:rPr lang="en-GB" sz="2600" dirty="0" smtClean="0">
                <a:solidFill>
                  <a:srgbClr val="000000"/>
                </a:solidFill>
              </a:rPr>
              <a:t>3)</a:t>
            </a:r>
            <a:endParaRPr lang="sl-SI" sz="2600" dirty="0" smtClean="0"/>
          </a:p>
          <a:p>
            <a:pPr>
              <a:spcBef>
                <a:spcPts val="600"/>
              </a:spcBef>
            </a:pPr>
            <a:r>
              <a:rPr lang="sr-Cyrl-RS" sz="2600" dirty="0" smtClean="0"/>
              <a:t>Неуроендокрини</a:t>
            </a:r>
            <a:endParaRPr lang="sl-SI" sz="2600" dirty="0" smtClean="0"/>
          </a:p>
          <a:p>
            <a:pPr>
              <a:spcBef>
                <a:spcPts val="600"/>
              </a:spcBef>
            </a:pPr>
            <a:r>
              <a:rPr lang="sr-Cyrl-RS" sz="2600" dirty="0" smtClean="0"/>
              <a:t>Расни</a:t>
            </a:r>
            <a:r>
              <a:rPr lang="sl-SI" sz="2600" dirty="0" smtClean="0"/>
              <a:t> </a:t>
            </a:r>
            <a:r>
              <a:rPr lang="sr-Cyrl-RS" sz="2600" dirty="0" smtClean="0"/>
              <a:t>и</a:t>
            </a:r>
            <a:r>
              <a:rPr lang="sl-SI" sz="2600" dirty="0" smtClean="0"/>
              <a:t> </a:t>
            </a:r>
            <a:r>
              <a:rPr lang="sr-Cyrl-RS" sz="2600" dirty="0" smtClean="0"/>
              <a:t>етнички</a:t>
            </a:r>
            <a:endParaRPr lang="sl-SI" sz="2600" dirty="0" smtClean="0"/>
          </a:p>
          <a:p>
            <a:r>
              <a:rPr lang="sr-Cyrl-RS" sz="2600" dirty="0" smtClean="0"/>
              <a:t>Стање</a:t>
            </a:r>
            <a:r>
              <a:rPr lang="sl-SI" sz="2600" dirty="0" smtClean="0"/>
              <a:t> </a:t>
            </a:r>
            <a:r>
              <a:rPr lang="sr-Cyrl-RS" sz="2600" dirty="0" smtClean="0"/>
              <a:t>ухрањености</a:t>
            </a:r>
            <a:endParaRPr lang="sl-SI" sz="2600" dirty="0" smtClean="0"/>
          </a:p>
          <a:p>
            <a:r>
              <a:rPr lang="sr-Cyrl-RS" sz="2600" dirty="0" smtClean="0"/>
              <a:t>Интензитет</a:t>
            </a:r>
            <a:r>
              <a:rPr lang="sl-SI" sz="2600" dirty="0" smtClean="0"/>
              <a:t> </a:t>
            </a:r>
            <a:r>
              <a:rPr lang="sr-Cyrl-RS" sz="2600" dirty="0" smtClean="0"/>
              <a:t>физичке</a:t>
            </a:r>
            <a:r>
              <a:rPr lang="sl-SI" sz="2600" dirty="0" smtClean="0"/>
              <a:t> </a:t>
            </a:r>
            <a:r>
              <a:rPr lang="sr-Cyrl-RS" sz="2600" dirty="0" smtClean="0"/>
              <a:t>активности</a:t>
            </a:r>
            <a:endParaRPr lang="sl-SI" sz="2600" dirty="0" smtClean="0"/>
          </a:p>
          <a:p>
            <a:r>
              <a:rPr lang="sr-Cyrl-RS" sz="2600" dirty="0" smtClean="0"/>
              <a:t>Психосоцијано</a:t>
            </a:r>
            <a:r>
              <a:rPr lang="sl-SI" sz="2600" dirty="0" smtClean="0"/>
              <a:t> </a:t>
            </a:r>
            <a:r>
              <a:rPr lang="sr-Cyrl-RS" sz="2600" dirty="0" smtClean="0"/>
              <a:t>окружење</a:t>
            </a:r>
            <a:endParaRPr lang="sl-SI" sz="2600" dirty="0" smtClean="0"/>
          </a:p>
          <a:p>
            <a:endParaRPr lang="sl-SI" sz="2600" dirty="0" smtClean="0"/>
          </a:p>
          <a:p>
            <a:pPr>
              <a:buNone/>
            </a:pPr>
            <a:endParaRPr lang="sl-SI" sz="4000" dirty="0" smtClean="0"/>
          </a:p>
        </p:txBody>
      </p:sp>
    </p:spTree>
  </p:cSld>
  <p:clrMapOvr>
    <a:masterClrMapping/>
  </p:clrMapOvr>
  <p:transition advTm="369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	</a:t>
            </a:r>
            <a:r>
              <a:rPr lang="sr-Cyrl-RS" dirty="0" smtClean="0"/>
              <a:t>Гонадна</a:t>
            </a:r>
            <a:r>
              <a:rPr lang="sr-Latn-RS" dirty="0" smtClean="0"/>
              <a:t> </a:t>
            </a:r>
            <a:r>
              <a:rPr lang="sr-Cyrl-RS" dirty="0" smtClean="0"/>
              <a:t>активација</a:t>
            </a:r>
            <a:r>
              <a:rPr lang="sr-Latn-RS" dirty="0" smtClean="0"/>
              <a:t> </a:t>
            </a:r>
            <a:r>
              <a:rPr lang="sr-Cyrl-RS" dirty="0" smtClean="0"/>
              <a:t>током</a:t>
            </a:r>
            <a:r>
              <a:rPr lang="sr-Latn-RS" dirty="0" smtClean="0"/>
              <a:t> </a:t>
            </a:r>
            <a:r>
              <a:rPr lang="sr-Cyrl-RS" dirty="0" smtClean="0"/>
              <a:t>живота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301608" cy="4411662"/>
          </a:xfrm>
        </p:spPr>
        <p:txBody>
          <a:bodyPr/>
          <a:lstStyle/>
          <a:p>
            <a:r>
              <a:rPr lang="sr-Cyrl-RS" sz="2400" dirty="0" smtClean="0">
                <a:cs typeface="Times New Roman" pitchFamily="18" charset="0"/>
              </a:rPr>
              <a:t>Већ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од</a:t>
            </a:r>
            <a:r>
              <a:rPr lang="sr-Latn-RS" sz="2400" dirty="0" smtClean="0">
                <a:cs typeface="Times New Roman" pitchFamily="18" charset="0"/>
              </a:rPr>
              <a:t> 10. </a:t>
            </a:r>
            <a:r>
              <a:rPr lang="sr-Cyrl-RS" sz="2400" dirty="0" smtClean="0">
                <a:cs typeface="Times New Roman" pitchFamily="18" charset="0"/>
              </a:rPr>
              <a:t>недеље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гестације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хипоталамусу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може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доказати</a:t>
            </a:r>
            <a:r>
              <a:rPr lang="sr-Latn-RS" sz="2400" dirty="0" smtClean="0">
                <a:cs typeface="Times New Roman" pitchFamily="18" charset="0"/>
              </a:rPr>
              <a:t> GnRH, </a:t>
            </a:r>
            <a:r>
              <a:rPr lang="sr-Cyrl-RS" sz="2400" dirty="0" smtClean="0">
                <a:cs typeface="Times New Roman" pitchFamily="18" charset="0"/>
              </a:rPr>
              <a:t>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ћелијама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хипофизе</a:t>
            </a:r>
            <a:r>
              <a:rPr lang="sr-Latn-RS" sz="2400" dirty="0" smtClean="0">
                <a:cs typeface="Times New Roman" pitchFamily="18" charset="0"/>
              </a:rPr>
              <a:t> FSH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sr-Latn-RS" sz="2400" dirty="0" smtClean="0">
                <a:cs typeface="Times New Roman" pitchFamily="18" charset="0"/>
              </a:rPr>
              <a:t> LH. </a:t>
            </a:r>
            <a:r>
              <a:rPr lang="sr-Cyrl-RS" sz="2400" dirty="0" smtClean="0">
                <a:cs typeface="Times New Roman" pitchFamily="18" charset="0"/>
              </a:rPr>
              <a:t>Њихове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концентрације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прогресивно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повећавају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половине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трудноће</a:t>
            </a:r>
            <a:r>
              <a:rPr lang="sr-Latn-RS" sz="2400" dirty="0" smtClean="0">
                <a:cs typeface="Times New Roman" pitchFamily="18" charset="0"/>
              </a:rPr>
              <a:t>.</a:t>
            </a:r>
          </a:p>
          <a:p>
            <a:r>
              <a:rPr lang="sr-Cyrl-RS" sz="2400" dirty="0" smtClean="0">
                <a:cs typeface="Times New Roman" pitchFamily="18" charset="0"/>
              </a:rPr>
              <a:t>МИНИ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ПУБЕРТЕТ</a:t>
            </a:r>
            <a:r>
              <a:rPr lang="sr-Latn-RS" sz="2400" dirty="0" smtClean="0">
                <a:cs typeface="Times New Roman" pitchFamily="18" charset="0"/>
              </a:rPr>
              <a:t>- </a:t>
            </a:r>
            <a:r>
              <a:rPr lang="sr-Cyrl-RS" sz="2400" dirty="0" smtClean="0">
                <a:cs typeface="Times New Roman" pitchFamily="18" charset="0"/>
              </a:rPr>
              <a:t>први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месеци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живота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када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је</a:t>
            </a:r>
            <a:r>
              <a:rPr lang="sr-Latn-RS" sz="2400" dirty="0" smtClean="0">
                <a:cs typeface="Times New Roman" pitchFamily="18" charset="0"/>
              </a:rPr>
              <a:t> HHG </a:t>
            </a:r>
            <a:r>
              <a:rPr lang="sr-Cyrl-RS" sz="2400" dirty="0" smtClean="0">
                <a:cs typeface="Times New Roman" pitchFamily="18" charset="0"/>
              </a:rPr>
              <a:t>осовина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активна</a:t>
            </a:r>
            <a:r>
              <a:rPr lang="sr-Latn-RS" sz="2400" dirty="0" smtClean="0">
                <a:cs typeface="Times New Roman" pitchFamily="18" charset="0"/>
              </a:rPr>
              <a:t>-</a:t>
            </a:r>
            <a:r>
              <a:rPr lang="sr-Cyrl-RS" sz="2400" dirty="0" smtClean="0">
                <a:cs typeface="Times New Roman" pitchFamily="18" charset="0"/>
              </a:rPr>
              <a:t>током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наредне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две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године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ФАЗА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МИРОВАЊА</a:t>
            </a:r>
            <a:r>
              <a:rPr lang="sr-Latn-RS" sz="2400" dirty="0" smtClean="0">
                <a:cs typeface="Times New Roman" pitchFamily="18" charset="0"/>
              </a:rPr>
              <a:t>- </a:t>
            </a:r>
            <a:r>
              <a:rPr lang="sr-Cyrl-RS" sz="2400" dirty="0" smtClean="0">
                <a:cs typeface="Times New Roman" pitchFamily="18" charset="0"/>
              </a:rPr>
              <a:t>до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почетка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пубертета</a:t>
            </a:r>
            <a:endParaRPr lang="sr-Latn-RS" sz="2400" dirty="0" smtClean="0">
              <a:cs typeface="Times New Roman" pitchFamily="18" charset="0"/>
            </a:endParaRPr>
          </a:p>
        </p:txBody>
      </p:sp>
    </p:spTree>
  </p:cSld>
  <p:clrMapOvr>
    <a:masterClrMapping/>
  </p:clrMapOvr>
  <p:transition advTm="10537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18488" cy="1295400"/>
          </a:xfrm>
        </p:spPr>
        <p:txBody>
          <a:bodyPr/>
          <a:lstStyle/>
          <a:p>
            <a:r>
              <a:rPr lang="sr-Latn-RS" dirty="0" smtClean="0"/>
              <a:t>	</a:t>
            </a:r>
            <a:r>
              <a:rPr lang="sr-Cyrl-RS" dirty="0" smtClean="0">
                <a:latin typeface="+mn-lt"/>
              </a:rPr>
              <a:t>Гонадна</a:t>
            </a:r>
            <a:r>
              <a:rPr lang="sr-Latn-RS" dirty="0" smtClean="0">
                <a:latin typeface="+mn-lt"/>
              </a:rPr>
              <a:t> </a:t>
            </a:r>
            <a:r>
              <a:rPr lang="sr-Cyrl-RS" dirty="0" smtClean="0">
                <a:latin typeface="+mn-lt"/>
              </a:rPr>
              <a:t>активација</a:t>
            </a:r>
            <a:r>
              <a:rPr lang="sr-Latn-RS" dirty="0" smtClean="0">
                <a:latin typeface="+mn-lt"/>
              </a:rPr>
              <a:t> </a:t>
            </a:r>
            <a:r>
              <a:rPr lang="sr-Cyrl-RS" dirty="0" smtClean="0">
                <a:latin typeface="+mn-lt"/>
              </a:rPr>
              <a:t>током</a:t>
            </a:r>
            <a:r>
              <a:rPr lang="sr-Latn-RS" dirty="0" smtClean="0">
                <a:latin typeface="+mn-lt"/>
              </a:rPr>
              <a:t> </a:t>
            </a:r>
            <a:r>
              <a:rPr lang="sr-Cyrl-RS" dirty="0" smtClean="0">
                <a:latin typeface="+mn-lt"/>
              </a:rPr>
              <a:t>живота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8964488" cy="4411662"/>
          </a:xfrm>
        </p:spPr>
        <p:txBody>
          <a:bodyPr/>
          <a:lstStyle/>
          <a:p>
            <a:r>
              <a:rPr lang="sr-Cyrl-RS" sz="2200" b="1" dirty="0" smtClean="0">
                <a:cs typeface="Times New Roman" pitchFamily="18" charset="0"/>
              </a:rPr>
              <a:t>Код</a:t>
            </a:r>
            <a:r>
              <a:rPr lang="sr-Latn-RS" sz="2200" b="1" dirty="0" smtClean="0">
                <a:cs typeface="Times New Roman" pitchFamily="18" charset="0"/>
              </a:rPr>
              <a:t> </a:t>
            </a:r>
            <a:r>
              <a:rPr lang="sr-Cyrl-RS" sz="2200" b="1" dirty="0" smtClean="0">
                <a:cs typeface="Times New Roman" pitchFamily="18" charset="0"/>
              </a:rPr>
              <a:t>дечака</a:t>
            </a:r>
            <a:endParaRPr lang="sr-Latn-RS" sz="2200" b="1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У почетним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фазама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пубертета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јављају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ноћни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пулсеви</a:t>
            </a:r>
            <a:r>
              <a:rPr lang="sr-Latn-RS" sz="2200" dirty="0" smtClean="0">
                <a:cs typeface="Times New Roman" pitchFamily="18" charset="0"/>
              </a:rPr>
              <a:t> GnRH, </a:t>
            </a:r>
            <a:r>
              <a:rPr lang="sr-Cyrl-RS" sz="2200" dirty="0" smtClean="0">
                <a:cs typeface="Times New Roman" pitchFamily="18" charset="0"/>
              </a:rPr>
              <a:t>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након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тога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и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у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току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дана</a:t>
            </a:r>
            <a:r>
              <a:rPr lang="sr-Latn-RS" sz="2200" dirty="0" smtClean="0">
                <a:cs typeface="Times New Roman" pitchFamily="18" charset="0"/>
              </a:rPr>
              <a:t>,</a:t>
            </a:r>
          </a:p>
          <a:p>
            <a:r>
              <a:rPr lang="sr-Cyrl-RS" sz="2200" dirty="0" smtClean="0">
                <a:cs typeface="Times New Roman" pitchFamily="18" charset="0"/>
              </a:rPr>
              <a:t>Временом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дневно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ноћне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разлике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у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секрецији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гонадотропина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смањују</a:t>
            </a:r>
            <a:r>
              <a:rPr lang="sr-Latn-RS" sz="2200" dirty="0" smtClean="0">
                <a:cs typeface="Times New Roman" pitchFamily="18" charset="0"/>
              </a:rPr>
              <a:t>. </a:t>
            </a:r>
          </a:p>
          <a:p>
            <a:r>
              <a:rPr lang="sr-Cyrl-RS" sz="2200" dirty="0" smtClean="0">
                <a:cs typeface="Times New Roman" pitchFamily="18" charset="0"/>
              </a:rPr>
              <a:t>Осетљивост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хипоталамо</a:t>
            </a:r>
            <a:r>
              <a:rPr lang="sr-Latn-RS" sz="2200" dirty="0" smtClean="0">
                <a:cs typeface="Times New Roman" pitchFamily="18" charset="0"/>
              </a:rPr>
              <a:t>-</a:t>
            </a:r>
            <a:r>
              <a:rPr lang="sr-Cyrl-RS" sz="2200" dirty="0" smtClean="0">
                <a:cs typeface="Times New Roman" pitchFamily="18" charset="0"/>
              </a:rPr>
              <a:t>хипофизног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система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негативно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повратно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деловање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полних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стероида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смањује</a:t>
            </a:r>
            <a:r>
              <a:rPr lang="sr-Latn-RS" sz="2200" dirty="0" smtClean="0">
                <a:cs typeface="Times New Roman" pitchFamily="18" charset="0"/>
              </a:rPr>
              <a:t>. </a:t>
            </a:r>
          </a:p>
          <a:p>
            <a:r>
              <a:rPr lang="sr-Cyrl-RS" sz="2200" dirty="0" smtClean="0">
                <a:cs typeface="Times New Roman" pitchFamily="18" charset="0"/>
              </a:rPr>
              <a:t>Касније</a:t>
            </a:r>
            <a:r>
              <a:rPr lang="sr-Latn-RS" sz="2200" dirty="0" smtClean="0">
                <a:cs typeface="Times New Roman" pitchFamily="18" charset="0"/>
              </a:rPr>
              <a:t> GnRH </a:t>
            </a:r>
            <a:r>
              <a:rPr lang="sr-Cyrl-RS" sz="2200" dirty="0" smtClean="0">
                <a:cs typeface="Times New Roman" pitchFamily="18" charset="0"/>
              </a:rPr>
              <a:t>претежно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стимулише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секрецију</a:t>
            </a:r>
            <a:r>
              <a:rPr lang="sr-Latn-RS" sz="2200" dirty="0" smtClean="0">
                <a:cs typeface="Times New Roman" pitchFamily="18" charset="0"/>
              </a:rPr>
              <a:t> LH, </a:t>
            </a:r>
            <a:r>
              <a:rPr lang="sr-Cyrl-RS" sz="2200" dirty="0" smtClean="0">
                <a:cs typeface="Times New Roman" pitchFamily="18" charset="0"/>
              </a:rPr>
              <a:t>у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мањој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мери</a:t>
            </a:r>
            <a:r>
              <a:rPr lang="sr-Latn-RS" sz="2200" dirty="0" smtClean="0">
                <a:cs typeface="Times New Roman" pitchFamily="18" charset="0"/>
              </a:rPr>
              <a:t> FSH.</a:t>
            </a:r>
          </a:p>
          <a:p>
            <a:r>
              <a:rPr lang="sr-Cyrl-RS" sz="2200" b="1" dirty="0" smtClean="0">
                <a:cs typeface="Times New Roman" pitchFamily="18" charset="0"/>
              </a:rPr>
              <a:t>Код</a:t>
            </a:r>
            <a:r>
              <a:rPr lang="sr-Latn-RS" sz="2200" b="1" dirty="0" smtClean="0">
                <a:cs typeface="Times New Roman" pitchFamily="18" charset="0"/>
              </a:rPr>
              <a:t> </a:t>
            </a:r>
            <a:r>
              <a:rPr lang="sr-Cyrl-RS" sz="2200" b="1" dirty="0" smtClean="0">
                <a:cs typeface="Times New Roman" pitchFamily="18" charset="0"/>
              </a:rPr>
              <a:t>девојчица</a:t>
            </a:r>
            <a:endParaRPr lang="sr-Latn-RS" sz="2200" b="1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Најважнији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догађај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у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развоју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неуроендокрине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регулације</a:t>
            </a:r>
            <a:r>
              <a:rPr lang="sr-Latn-RS" sz="2200" dirty="0" smtClean="0">
                <a:cs typeface="Times New Roman" pitchFamily="18" charset="0"/>
              </a:rPr>
              <a:t>- </a:t>
            </a:r>
            <a:r>
              <a:rPr lang="sr-Cyrl-RS" sz="2200" dirty="0" smtClean="0">
                <a:cs typeface="Times New Roman" pitchFamily="18" charset="0"/>
              </a:rPr>
              <a:t>успостављање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механизма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позитивне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повратне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спреге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естрадиол</a:t>
            </a:r>
            <a:r>
              <a:rPr lang="sr-Latn-RS" sz="2200" dirty="0" smtClean="0">
                <a:cs typeface="Times New Roman" pitchFamily="18" charset="0"/>
              </a:rPr>
              <a:t>- </a:t>
            </a:r>
            <a:r>
              <a:rPr lang="sr-Cyrl-RS" sz="2200" dirty="0" smtClean="0">
                <a:cs typeface="Times New Roman" pitchFamily="18" charset="0"/>
              </a:rPr>
              <a:t>средином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пубертета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Успоставља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снажна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неинхибисана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секреција</a:t>
            </a:r>
            <a:r>
              <a:rPr lang="sr-Latn-RS" sz="2200" dirty="0" smtClean="0">
                <a:cs typeface="Times New Roman" pitchFamily="18" charset="0"/>
              </a:rPr>
              <a:t> LH </a:t>
            </a:r>
            <a:r>
              <a:rPr lang="sr-Cyrl-RS" sz="2200" dirty="0" smtClean="0">
                <a:cs typeface="Times New Roman" pitchFamily="18" charset="0"/>
              </a:rPr>
              <a:t>која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омогућује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потпуно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сазревање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фоликула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и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настанак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прве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овулације</a:t>
            </a:r>
            <a:endParaRPr lang="en-GB" sz="2200" dirty="0">
              <a:cs typeface="Times New Roman" pitchFamily="18" charset="0"/>
            </a:endParaRPr>
          </a:p>
        </p:txBody>
      </p:sp>
    </p:spTree>
  </p:cSld>
  <p:clrMapOvr>
    <a:masterClrMapping/>
  </p:clrMapOvr>
  <p:transition advTm="9564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500" dirty="0" smtClean="0">
                <a:latin typeface="+mn-lt"/>
              </a:rPr>
              <a:t>Клиничке</a:t>
            </a:r>
            <a:r>
              <a:rPr lang="sr-Latn-RS" sz="3500" dirty="0" smtClean="0">
                <a:latin typeface="+mn-lt"/>
              </a:rPr>
              <a:t> </a:t>
            </a:r>
            <a:r>
              <a:rPr lang="sr-Cyrl-RS" sz="3500" dirty="0" smtClean="0">
                <a:latin typeface="+mn-lt"/>
              </a:rPr>
              <a:t>манифестације</a:t>
            </a:r>
            <a:r>
              <a:rPr lang="sr-Latn-RS" sz="3500" dirty="0" smtClean="0">
                <a:latin typeface="+mn-lt"/>
              </a:rPr>
              <a:t> </a:t>
            </a:r>
            <a:r>
              <a:rPr lang="sr-Cyrl-RS" sz="3500" dirty="0" smtClean="0">
                <a:latin typeface="+mn-lt"/>
              </a:rPr>
              <a:t>пубертета</a:t>
            </a:r>
            <a:r>
              <a:rPr lang="sr-Latn-RS" sz="3500" dirty="0" smtClean="0">
                <a:latin typeface="+mn-lt"/>
              </a:rPr>
              <a:t> </a:t>
            </a:r>
            <a:endParaRPr lang="en-US" sz="35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500" dirty="0" smtClean="0"/>
              <a:t>Убрзање</a:t>
            </a:r>
            <a:r>
              <a:rPr lang="sl-SI" sz="2500" dirty="0" smtClean="0"/>
              <a:t> </a:t>
            </a:r>
            <a:r>
              <a:rPr lang="sr-Cyrl-RS" sz="2500" dirty="0" smtClean="0"/>
              <a:t>соматског</a:t>
            </a:r>
            <a:r>
              <a:rPr lang="sl-SI" sz="2500" dirty="0" smtClean="0"/>
              <a:t> </a:t>
            </a:r>
            <a:r>
              <a:rPr lang="sr-Cyrl-RS" sz="2500" dirty="0" smtClean="0"/>
              <a:t>раста</a:t>
            </a:r>
            <a:r>
              <a:rPr lang="sl-SI" sz="2500" dirty="0" smtClean="0"/>
              <a:t>  ( 9-10 </a:t>
            </a:r>
            <a:r>
              <a:rPr lang="sr-Cyrl-RS" sz="2500" dirty="0" smtClean="0"/>
              <a:t>цм</a:t>
            </a:r>
            <a:r>
              <a:rPr lang="sl-SI" sz="2500" dirty="0" smtClean="0"/>
              <a:t>/</a:t>
            </a:r>
            <a:r>
              <a:rPr lang="sr-Cyrl-RS" sz="2500" dirty="0" smtClean="0"/>
              <a:t>год</a:t>
            </a:r>
            <a:r>
              <a:rPr lang="sl-SI" sz="2500" dirty="0" smtClean="0"/>
              <a:t>. )</a:t>
            </a:r>
          </a:p>
          <a:p>
            <a:r>
              <a:rPr lang="sr-Cyrl-RS" sz="2500" dirty="0" smtClean="0"/>
              <a:t>Измена</a:t>
            </a:r>
            <a:r>
              <a:rPr lang="sl-SI" sz="2500" dirty="0" smtClean="0"/>
              <a:t> </a:t>
            </a:r>
            <a:r>
              <a:rPr lang="sr-Cyrl-RS" sz="2500" dirty="0" smtClean="0"/>
              <a:t>телесног</a:t>
            </a:r>
            <a:r>
              <a:rPr lang="sl-SI" sz="2500" dirty="0" smtClean="0"/>
              <a:t> </a:t>
            </a:r>
            <a:r>
              <a:rPr lang="sr-Cyrl-RS" sz="2500" dirty="0" smtClean="0"/>
              <a:t>састава</a:t>
            </a:r>
            <a:r>
              <a:rPr lang="sl-SI" sz="2500" dirty="0" smtClean="0"/>
              <a:t> </a:t>
            </a:r>
            <a:r>
              <a:rPr lang="sr-Cyrl-RS" sz="2500" dirty="0" smtClean="0"/>
              <a:t>и</a:t>
            </a:r>
            <a:r>
              <a:rPr lang="sl-SI" sz="2500" dirty="0" smtClean="0"/>
              <a:t> </a:t>
            </a:r>
            <a:r>
              <a:rPr lang="sr-Cyrl-RS" sz="2500" dirty="0" smtClean="0"/>
              <a:t>пропорција</a:t>
            </a:r>
            <a:r>
              <a:rPr lang="sl-SI" sz="2500" dirty="0" smtClean="0"/>
              <a:t> </a:t>
            </a:r>
          </a:p>
          <a:p>
            <a:r>
              <a:rPr lang="sr-Cyrl-RS" sz="2500" dirty="0" smtClean="0"/>
              <a:t>Развој</a:t>
            </a:r>
            <a:r>
              <a:rPr lang="sl-SI" sz="2500" dirty="0" smtClean="0"/>
              <a:t> </a:t>
            </a:r>
            <a:r>
              <a:rPr lang="sr-Cyrl-RS" sz="2500" dirty="0" smtClean="0"/>
              <a:t>респираторне</a:t>
            </a:r>
            <a:r>
              <a:rPr lang="sl-SI" sz="2500" dirty="0" smtClean="0"/>
              <a:t> </a:t>
            </a:r>
            <a:r>
              <a:rPr lang="sr-Cyrl-RS" sz="2500" dirty="0" smtClean="0"/>
              <a:t>функције</a:t>
            </a:r>
            <a:r>
              <a:rPr lang="sl-SI" sz="2500" dirty="0" smtClean="0"/>
              <a:t> </a:t>
            </a:r>
            <a:r>
              <a:rPr lang="sr-Cyrl-RS" sz="2500" dirty="0" smtClean="0"/>
              <a:t>и</a:t>
            </a:r>
            <a:r>
              <a:rPr lang="sl-SI" sz="2500" dirty="0" smtClean="0"/>
              <a:t> </a:t>
            </a:r>
            <a:r>
              <a:rPr lang="sr-Cyrl-RS" sz="2500" dirty="0" smtClean="0"/>
              <a:t>кардиоваскуларног</a:t>
            </a:r>
            <a:r>
              <a:rPr lang="sl-SI" sz="2500" dirty="0" smtClean="0"/>
              <a:t> </a:t>
            </a:r>
            <a:r>
              <a:rPr lang="sr-Cyrl-RS" sz="2500" dirty="0" smtClean="0"/>
              <a:t>система</a:t>
            </a:r>
            <a:r>
              <a:rPr lang="sl-SI" sz="2500" dirty="0" smtClean="0"/>
              <a:t> </a:t>
            </a:r>
            <a:endParaRPr lang="sr-Latn-RS" sz="2500" dirty="0" smtClean="0"/>
          </a:p>
          <a:p>
            <a:r>
              <a:rPr lang="sr-Cyrl-RS" sz="2500" dirty="0" smtClean="0"/>
              <a:t>Развој</a:t>
            </a:r>
            <a:r>
              <a:rPr lang="sl-SI" sz="2500" dirty="0" smtClean="0"/>
              <a:t> </a:t>
            </a:r>
            <a:r>
              <a:rPr lang="sr-Cyrl-RS" sz="2500" dirty="0" smtClean="0"/>
              <a:t>и</a:t>
            </a:r>
            <a:r>
              <a:rPr lang="sl-SI" sz="2500" dirty="0" smtClean="0"/>
              <a:t> </a:t>
            </a:r>
            <a:r>
              <a:rPr lang="sr-Cyrl-RS" sz="2500" dirty="0" smtClean="0"/>
              <a:t>сазревање</a:t>
            </a:r>
            <a:r>
              <a:rPr lang="sl-SI" sz="2500" dirty="0" smtClean="0"/>
              <a:t> </a:t>
            </a:r>
            <a:r>
              <a:rPr lang="sr-Cyrl-RS" sz="2500" dirty="0" smtClean="0"/>
              <a:t>гонада</a:t>
            </a:r>
            <a:endParaRPr lang="sr-Latn-RS" sz="2500" u="sng" dirty="0" smtClean="0"/>
          </a:p>
          <a:p>
            <a:r>
              <a:rPr lang="sr-Cyrl-RS" sz="2500" dirty="0" smtClean="0"/>
              <a:t>Појава</a:t>
            </a:r>
            <a:r>
              <a:rPr lang="sl-SI" sz="2500" dirty="0" smtClean="0"/>
              <a:t> </a:t>
            </a:r>
            <a:r>
              <a:rPr lang="sr-Cyrl-RS" sz="2500" dirty="0" smtClean="0"/>
              <a:t>и</a:t>
            </a:r>
            <a:r>
              <a:rPr lang="sl-SI" sz="2500" dirty="0" smtClean="0"/>
              <a:t> </a:t>
            </a:r>
            <a:r>
              <a:rPr lang="sr-Cyrl-RS" sz="2500" dirty="0" smtClean="0"/>
              <a:t>одржавање</a:t>
            </a:r>
            <a:r>
              <a:rPr lang="sl-SI" sz="2500" dirty="0" smtClean="0"/>
              <a:t> </a:t>
            </a:r>
            <a:r>
              <a:rPr lang="sr-Cyrl-RS" sz="2500" dirty="0" smtClean="0"/>
              <a:t>секундарних</a:t>
            </a:r>
            <a:r>
              <a:rPr lang="sl-SI" sz="2500" dirty="0" smtClean="0"/>
              <a:t> </a:t>
            </a:r>
            <a:r>
              <a:rPr lang="sr-Cyrl-RS" sz="2500" dirty="0" smtClean="0"/>
              <a:t>сексуалних</a:t>
            </a:r>
            <a:r>
              <a:rPr lang="sl-SI" sz="2500" dirty="0" smtClean="0"/>
              <a:t>  </a:t>
            </a:r>
            <a:r>
              <a:rPr lang="sr-Cyrl-RS" sz="2500" dirty="0" smtClean="0"/>
              <a:t>карактеристика</a:t>
            </a:r>
            <a:r>
              <a:rPr lang="sl-SI" sz="2500" u="sng" dirty="0" smtClean="0"/>
              <a:t>            </a:t>
            </a:r>
          </a:p>
          <a:p>
            <a:endParaRPr lang="en-US" sz="2500" dirty="0" smtClean="0"/>
          </a:p>
          <a:p>
            <a:endParaRPr lang="en-US" sz="2800" dirty="0"/>
          </a:p>
        </p:txBody>
      </p:sp>
    </p:spTree>
  </p:cSld>
  <p:clrMapOvr>
    <a:masterClrMapping/>
  </p:clrMapOvr>
  <p:transition advTm="3779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Се</a:t>
            </a:r>
            <a:r>
              <a:rPr lang="sr-Latn-CS" b="1" dirty="0" smtClean="0">
                <a:latin typeface="+mn-lt"/>
              </a:rPr>
              <a:t>ку</a:t>
            </a:r>
            <a:r>
              <a:rPr lang="en-US" b="1" dirty="0" smtClean="0">
                <a:latin typeface="+mn-lt"/>
              </a:rPr>
              <a:t>ндар</a:t>
            </a:r>
            <a:r>
              <a:rPr lang="sr-Latn-CS" b="1" dirty="0" smtClean="0">
                <a:latin typeface="+mn-lt"/>
              </a:rPr>
              <a:t>не сексуалне карактеристике</a:t>
            </a:r>
            <a:r>
              <a:rPr lang="en-US" sz="3200" dirty="0" smtClean="0">
                <a:latin typeface="+mn-lt"/>
              </a:rPr>
              <a:t> </a:t>
            </a:r>
            <a:endParaRPr lang="sr-Latn-CS" sz="3200" dirty="0" smtClean="0">
              <a:latin typeface="+mn-lt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 b="1" dirty="0" smtClean="0">
                <a:cs typeface="Times New Roman" pitchFamily="18" charset="0"/>
              </a:rPr>
              <a:t>Telarcha (Th)-</a:t>
            </a:r>
            <a:r>
              <a:rPr lang="sr-Cyrl-RS" sz="2800" dirty="0" smtClean="0">
                <a:cs typeface="Times New Roman" pitchFamily="18" charset="0"/>
              </a:rPr>
              <a:t>р</a:t>
            </a:r>
            <a:r>
              <a:rPr lang="sr-Latn-CS" sz="2800" dirty="0" smtClean="0">
                <a:cs typeface="Times New Roman" pitchFamily="18" charset="0"/>
              </a:rPr>
              <a:t>азвој дојки</a:t>
            </a:r>
            <a:r>
              <a:rPr lang="sr-Cyrl-CS" sz="2800" dirty="0" smtClean="0">
                <a:cs typeface="Times New Roman" pitchFamily="18" charset="0"/>
              </a:rPr>
              <a:t> к</a:t>
            </a:r>
            <a:r>
              <a:rPr lang="sr-Latn-CS" sz="2800" dirty="0" smtClean="0">
                <a:cs typeface="Times New Roman" pitchFamily="18" charset="0"/>
              </a:rPr>
              <a:t>од девојчица</a:t>
            </a:r>
          </a:p>
          <a:p>
            <a:pPr>
              <a:lnSpc>
                <a:spcPct val="90000"/>
              </a:lnSpc>
              <a:buFontTx/>
              <a:buNone/>
            </a:pPr>
            <a:endParaRPr lang="sr-Latn-CS" sz="2800" b="1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sz="2800" b="1" dirty="0" smtClean="0">
                <a:cs typeface="Times New Roman" pitchFamily="18" charset="0"/>
              </a:rPr>
              <a:t>Adrenarch</a:t>
            </a:r>
            <a:r>
              <a:rPr lang="sr-Cyrl-RS" sz="2800" b="1" dirty="0" smtClean="0">
                <a:cs typeface="Times New Roman" pitchFamily="18" charset="0"/>
              </a:rPr>
              <a:t>а</a:t>
            </a:r>
            <a:r>
              <a:rPr lang="sr-Latn-CS" sz="2800" b="1" dirty="0" smtClean="0">
                <a:cs typeface="Times New Roman" pitchFamily="18" charset="0"/>
              </a:rPr>
              <a:t>-(Adr, PH)-</a:t>
            </a:r>
            <a:r>
              <a:rPr lang="sr-Cyrl-RS" sz="2800" dirty="0" smtClean="0">
                <a:cs typeface="Times New Roman" pitchFamily="18" charset="0"/>
              </a:rPr>
              <a:t>п</a:t>
            </a:r>
            <a:r>
              <a:rPr lang="sr-Cyrl-CS" sz="2800" dirty="0" smtClean="0">
                <a:cs typeface="Times New Roman" pitchFamily="18" charset="0"/>
              </a:rPr>
              <a:t>ојава пубичне и аксиларне косматости</a:t>
            </a:r>
          </a:p>
          <a:p>
            <a:pPr>
              <a:lnSpc>
                <a:spcPct val="90000"/>
              </a:lnSpc>
              <a:buFontTx/>
              <a:buNone/>
            </a:pPr>
            <a:endParaRPr lang="sr-Cyrl-CS" sz="2800" b="1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sz="2800" b="1" dirty="0" smtClean="0">
                <a:cs typeface="Times New Roman" pitchFamily="18" charset="0"/>
              </a:rPr>
              <a:t>Gonadarcha-</a:t>
            </a:r>
            <a:r>
              <a:rPr lang="sr-Latn-CS" sz="2800" b="1" dirty="0" smtClean="0">
                <a:solidFill>
                  <a:srgbClr val="FF3300"/>
                </a:solidFill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р</a:t>
            </a:r>
            <a:r>
              <a:rPr lang="sr-Cyrl-CS" sz="2800" dirty="0" smtClean="0">
                <a:cs typeface="Times New Roman" pitchFamily="18" charset="0"/>
              </a:rPr>
              <a:t>азвој спољ</a:t>
            </a:r>
            <a:r>
              <a:rPr lang="sr-Cyrl-RS" sz="2800" dirty="0" smtClean="0">
                <a:cs typeface="Times New Roman" pitchFamily="18" charset="0"/>
              </a:rPr>
              <a:t>ашњ</a:t>
            </a:r>
            <a:r>
              <a:rPr lang="sr-Cyrl-CS" sz="2800" dirty="0" smtClean="0">
                <a:cs typeface="Times New Roman" pitchFamily="18" charset="0"/>
              </a:rPr>
              <a:t>их и унутрашњих гениталија </a:t>
            </a:r>
          </a:p>
        </p:txBody>
      </p:sp>
    </p:spTree>
  </p:cSld>
  <p:clrMapOvr>
    <a:masterClrMapping/>
  </p:clrMapOvr>
  <p:transition advTm="1913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7830</TotalTime>
  <Words>2972</Words>
  <Application>Microsoft Office PowerPoint</Application>
  <PresentationFormat>On-screen Show (4:3)</PresentationFormat>
  <Paragraphs>403</Paragraphs>
  <Slides>49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Network</vt:lpstr>
      <vt:lpstr> Универзитет у Крагујевцу Факултет медицинских наука  ИНТЕГРИСАНЕ АКАДЕМСКЕ СТУДИЈЕ МЕДИЦИНЕ Педијатрија  Предавање 1</vt:lpstr>
      <vt:lpstr>Пубертет</vt:lpstr>
      <vt:lpstr>Пубертет -циљ</vt:lpstr>
      <vt:lpstr>Варијабилност пубертета</vt:lpstr>
      <vt:lpstr>Контролни механизми пубертета</vt:lpstr>
      <vt:lpstr> Гонадна активација током живота</vt:lpstr>
      <vt:lpstr> Гонадна активација током живота</vt:lpstr>
      <vt:lpstr>Клиничке манифестације пубертета </vt:lpstr>
      <vt:lpstr>Секундарне сексуалне карактеристике </vt:lpstr>
      <vt:lpstr>Први знаци пубертетског развоја</vt:lpstr>
      <vt:lpstr>Slide 11</vt:lpstr>
      <vt:lpstr>Одлике нормалног пубертетског развоја дечака </vt:lpstr>
      <vt:lpstr>Одлике нормалног пубертетског развоја девојчица </vt:lpstr>
      <vt:lpstr>Поремећаји пубертета</vt:lpstr>
      <vt:lpstr>Превремени пубертет</vt:lpstr>
      <vt:lpstr>Гонадотропин - зависни превремени пубертет</vt:lpstr>
      <vt:lpstr>Slide 17</vt:lpstr>
      <vt:lpstr>Идиопатски, гонадотропин-зависни превремени   пубертет</vt:lpstr>
      <vt:lpstr>Гонадотропин - зависни превремени пубертет Органске лезије ЦНС-а</vt:lpstr>
      <vt:lpstr>Централни превремени пубертет Дијагностиковање</vt:lpstr>
      <vt:lpstr>Централни превремени пубертет Дијагностиковање</vt:lpstr>
      <vt:lpstr>Централни превремени пубертет  Потенцијални проблеми</vt:lpstr>
      <vt:lpstr>Централни превремени пубертет Терапијски аспекти</vt:lpstr>
      <vt:lpstr>Аналози GnRH</vt:lpstr>
      <vt:lpstr>Аналози GnRH</vt:lpstr>
      <vt:lpstr>Механизам дејства аналога GnRH</vt:lpstr>
      <vt:lpstr>Аналози GnRH Терапијски циљеви</vt:lpstr>
      <vt:lpstr>Гонадотропин независни превремени пубертет</vt:lpstr>
      <vt:lpstr>Гонадотропин независни превремени пубертет</vt:lpstr>
      <vt:lpstr>Гонадотропин независни превремени пубертет</vt:lpstr>
      <vt:lpstr>Гонадотропин независни превремени пубертет</vt:lpstr>
      <vt:lpstr>Парцијални облици превременог пубертета</vt:lpstr>
      <vt:lpstr>Парцијални облици превременог пубертета</vt:lpstr>
      <vt:lpstr>Парцијални облици превременог пубертета</vt:lpstr>
      <vt:lpstr>Парцијални облици превременог пубертета</vt:lpstr>
      <vt:lpstr>Други поремећаји у пубертету Адолесцентна гинекомастија</vt:lpstr>
      <vt:lpstr>Закаснели пубертет-(Pubertas tarda)</vt:lpstr>
      <vt:lpstr>Закаснели пубертет-(Pubertas tarda)</vt:lpstr>
      <vt:lpstr>Примарни,  хипергонадотропни хипогонадизам</vt:lpstr>
      <vt:lpstr>Klinefelter-ов синдром-(47,XXY)</vt:lpstr>
      <vt:lpstr>Klinefelter-ов синдром-(47,XXY) клиничка слика</vt:lpstr>
      <vt:lpstr>Turner-ов синдром (45, X0, 46, XizoXq; 46, XXp-, 46,XXq-..)</vt:lpstr>
      <vt:lpstr>Секундарни, хипогонадотропни хипогонадизам</vt:lpstr>
      <vt:lpstr>Pubertas tarda- у току хроничних  органских и метаболичких болести (20%)</vt:lpstr>
      <vt:lpstr>  Anorexia nervosa</vt:lpstr>
      <vt:lpstr>Дијагноза хипогонадизма</vt:lpstr>
      <vt:lpstr>Терапија хипогонадизма</vt:lpstr>
      <vt:lpstr>Терапија хипогонадотропног хипогонадизма код дечака</vt:lpstr>
      <vt:lpstr>Терапија хипогонадотропног хипогонадизма код девојчица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PRVI SRPSKI KONGRES  DEČJE ENDOKRINOLOGIJE Zlatibor, 26.-28.04.2018. godine </dc:title>
  <dc:creator>Nevena</dc:creator>
  <cp:lastModifiedBy>neven</cp:lastModifiedBy>
  <cp:revision>2507</cp:revision>
  <dcterms:created xsi:type="dcterms:W3CDTF">2012-03-05T11:20:01Z</dcterms:created>
  <dcterms:modified xsi:type="dcterms:W3CDTF">2020-09-26T14:29:22Z</dcterms:modified>
</cp:coreProperties>
</file>